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4" r:id="rId1"/>
  </p:sldMasterIdLst>
  <p:notesMasterIdLst>
    <p:notesMasterId r:id="rId21"/>
  </p:notesMasterIdLst>
  <p:handoutMasterIdLst>
    <p:handoutMasterId r:id="rId22"/>
  </p:handoutMasterIdLst>
  <p:sldIdLst>
    <p:sldId id="258" r:id="rId2"/>
    <p:sldId id="265" r:id="rId3"/>
    <p:sldId id="260" r:id="rId4"/>
    <p:sldId id="261" r:id="rId5"/>
    <p:sldId id="273" r:id="rId6"/>
    <p:sldId id="274" r:id="rId7"/>
    <p:sldId id="277" r:id="rId8"/>
    <p:sldId id="278" r:id="rId9"/>
    <p:sldId id="275" r:id="rId10"/>
    <p:sldId id="276" r:id="rId11"/>
    <p:sldId id="271" r:id="rId12"/>
    <p:sldId id="262" r:id="rId13"/>
    <p:sldId id="263" r:id="rId14"/>
    <p:sldId id="266" r:id="rId15"/>
    <p:sldId id="267" r:id="rId16"/>
    <p:sldId id="269" r:id="rId17"/>
    <p:sldId id="270" r:id="rId18"/>
    <p:sldId id="264" r:id="rId19"/>
    <p:sldId id="268"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lia" initials="i" lastIdx="2" clrIdx="0">
    <p:extLst>
      <p:ext uri="{19B8F6BF-5375-455C-9EA6-DF929625EA0E}">
        <p15:presenceInfo xmlns:p15="http://schemas.microsoft.com/office/powerpoint/2012/main" userId="ili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7E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041" autoAdjust="0"/>
  </p:normalViewPr>
  <p:slideViewPr>
    <p:cSldViewPr snapToGrid="0">
      <p:cViewPr varScale="1">
        <p:scale>
          <a:sx n="61" d="100"/>
          <a:sy n="61" d="100"/>
        </p:scale>
        <p:origin x="438" y="78"/>
      </p:cViewPr>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bg-BG"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8B8F01B-5043-43B1-B6D7-EDF066BF3F52}" type="datetimeFigureOut">
              <a:rPr lang="bg-BG" smtClean="0"/>
              <a:t>6.3.2019 г.</a:t>
            </a:fld>
            <a:endParaRPr lang="bg-BG"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bg-BG"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8D65E0E-B57C-436B-A991-07B9C8B40DB4}" type="slidenum">
              <a:rPr lang="bg-BG" smtClean="0"/>
              <a:t>‹#›</a:t>
            </a:fld>
            <a:endParaRPr lang="bg-BG" dirty="0"/>
          </a:p>
        </p:txBody>
      </p:sp>
    </p:spTree>
    <p:extLst>
      <p:ext uri="{BB962C8B-B14F-4D97-AF65-F5344CB8AC3E}">
        <p14:creationId xmlns:p14="http://schemas.microsoft.com/office/powerpoint/2010/main" val="38570575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bg-BG"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F073E8-4FC4-4323-A305-F9D11427EA5C}" type="datetimeFigureOut">
              <a:rPr lang="bg-BG" smtClean="0"/>
              <a:t>6.3.2019 г.</a:t>
            </a:fld>
            <a:endParaRPr lang="bg-BG"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bg-BG"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bg-BG"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7AE87C-0F82-4200-9A86-79A437C01261}" type="slidenum">
              <a:rPr lang="bg-BG" smtClean="0"/>
              <a:t>‹#›</a:t>
            </a:fld>
            <a:endParaRPr lang="bg-BG" dirty="0"/>
          </a:p>
        </p:txBody>
      </p:sp>
    </p:spTree>
    <p:extLst>
      <p:ext uri="{BB962C8B-B14F-4D97-AF65-F5344CB8AC3E}">
        <p14:creationId xmlns:p14="http://schemas.microsoft.com/office/powerpoint/2010/main" val="3902226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Добър ден. Казвам се Илия Къркъмов и съм старши софтуерен разработчик в софтуерна група „Акстър“. Днес ще Ви представя една от последните разработки в нашата гео</a:t>
            </a:r>
            <a:r>
              <a:rPr lang="bg-BG" dirty="0" smtClean="0"/>
              <a:t>графска</a:t>
            </a:r>
            <a:r>
              <a:rPr lang="bg-BG" baseline="0" dirty="0" smtClean="0"/>
              <a:t> </a:t>
            </a:r>
            <a:r>
              <a:rPr lang="ru-RU" dirty="0" smtClean="0"/>
              <a:t>информационна система – Акстър ГИС, тя е свързана с контролирането на дейностите по чистотата. </a:t>
            </a:r>
            <a:endParaRPr lang="bg-BG" dirty="0" smtClean="0"/>
          </a:p>
        </p:txBody>
      </p:sp>
      <p:sp>
        <p:nvSpPr>
          <p:cNvPr id="4" name="Slide Number Placeholder 3"/>
          <p:cNvSpPr>
            <a:spLocks noGrp="1"/>
          </p:cNvSpPr>
          <p:nvPr>
            <p:ph type="sldNum" sz="quarter" idx="10"/>
          </p:nvPr>
        </p:nvSpPr>
        <p:spPr/>
        <p:txBody>
          <a:bodyPr/>
          <a:lstStyle/>
          <a:p>
            <a:fld id="{4C7AE87C-0F82-4200-9A86-79A437C01261}" type="slidenum">
              <a:rPr lang="bg-BG" smtClean="0"/>
              <a:t>1</a:t>
            </a:fld>
            <a:endParaRPr lang="bg-BG" dirty="0"/>
          </a:p>
        </p:txBody>
      </p:sp>
    </p:spTree>
    <p:extLst>
      <p:ext uri="{BB962C8B-B14F-4D97-AF65-F5344CB8AC3E}">
        <p14:creationId xmlns:p14="http://schemas.microsoft.com/office/powerpoint/2010/main" val="32357752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g-BG" dirty="0" smtClean="0"/>
              <a:t>Системата позволява изграждане на цялостен тримерен модел по данни от преки измервания. </a:t>
            </a:r>
            <a:r>
              <a:rPr lang="bg-BG" baseline="0" dirty="0" smtClean="0"/>
              <a:t>При наличие на повърхнина може да се правят надлъжни и напречни профили на повърхнината. Като по създадената 3</a:t>
            </a:r>
            <a:r>
              <a:rPr lang="en-US" baseline="0" dirty="0" smtClean="0"/>
              <a:t>D </a:t>
            </a:r>
            <a:r>
              <a:rPr lang="bg-BG" baseline="0" dirty="0" smtClean="0"/>
              <a:t>повърхнина могат автоматично да се създават хоризонтали. Програмата позволява различни видове изчисления, например изчисляване на обеми на повърхнини, включително и смятане на разлики в обемите на различни повърхнини, както и много други.</a:t>
            </a:r>
            <a:endParaRPr lang="bg-BG"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bg-BG" dirty="0" smtClean="0"/>
          </a:p>
        </p:txBody>
      </p:sp>
      <p:sp>
        <p:nvSpPr>
          <p:cNvPr id="4" name="Slide Number Placeholder 3"/>
          <p:cNvSpPr>
            <a:spLocks noGrp="1"/>
          </p:cNvSpPr>
          <p:nvPr>
            <p:ph type="sldNum" sz="quarter" idx="10"/>
          </p:nvPr>
        </p:nvSpPr>
        <p:spPr/>
        <p:txBody>
          <a:bodyPr/>
          <a:lstStyle/>
          <a:p>
            <a:fld id="{4C7AE87C-0F82-4200-9A86-79A437C01261}" type="slidenum">
              <a:rPr lang="bg-BG" smtClean="0"/>
              <a:t>10</a:t>
            </a:fld>
            <a:endParaRPr lang="bg-BG" dirty="0"/>
          </a:p>
        </p:txBody>
      </p:sp>
    </p:spTree>
    <p:extLst>
      <p:ext uri="{BB962C8B-B14F-4D97-AF65-F5344CB8AC3E}">
        <p14:creationId xmlns:p14="http://schemas.microsoft.com/office/powerpoint/2010/main" val="1973441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g-BG" sz="1200" kern="1200" dirty="0" smtClean="0">
                <a:solidFill>
                  <a:schemeClr val="tx1"/>
                </a:solidFill>
                <a:effectLst/>
                <a:latin typeface="+mn-lt"/>
                <a:ea typeface="+mn-ea"/>
                <a:cs typeface="+mn-cs"/>
              </a:rPr>
              <a:t>Целта на модула е качествен начин за контролиране на дейностите по чистотата в дадена община. Дейностите по чистотата са свързани със сметоизвозване, снегопочистване, машинно метене и миене и събирането на ЕГО. Качественият контрол се постига чрез проследяване на машините в реално време, както и техните маршрути и текуща дейност (скорост, датчици и много други).</a:t>
            </a:r>
            <a:r>
              <a:rPr lang="bg-BG" sz="1200" kern="1200" baseline="0" dirty="0" smtClean="0">
                <a:solidFill>
                  <a:schemeClr val="tx1"/>
                </a:solidFill>
                <a:effectLst/>
                <a:latin typeface="+mn-lt"/>
                <a:ea typeface="+mn-ea"/>
                <a:cs typeface="+mn-cs"/>
              </a:rPr>
              <a:t> </a:t>
            </a:r>
            <a:r>
              <a:rPr lang="bg-BG" sz="1200" kern="1200" dirty="0" smtClean="0">
                <a:solidFill>
                  <a:schemeClr val="tx1"/>
                </a:solidFill>
                <a:effectLst/>
                <a:latin typeface="+mn-lt"/>
                <a:ea typeface="+mn-ea"/>
                <a:cs typeface="+mn-cs"/>
              </a:rPr>
              <a:t>Ефективността на машините може да се прецени чрез различните видове справки. Благодарение на тях може да се изгради модел за подобрение на извършваните дейности, като по този начин се увеличава качеството на почистането.</a:t>
            </a:r>
          </a:p>
          <a:p>
            <a:endParaRPr lang="bg-BG"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C7AE87C-0F82-4200-9A86-79A437C01261}" type="slidenum">
              <a:rPr lang="bg-BG" smtClean="0"/>
              <a:t>11</a:t>
            </a:fld>
            <a:endParaRPr lang="bg-BG" dirty="0"/>
          </a:p>
        </p:txBody>
      </p:sp>
    </p:spTree>
    <p:extLst>
      <p:ext uri="{BB962C8B-B14F-4D97-AF65-F5344CB8AC3E}">
        <p14:creationId xmlns:p14="http://schemas.microsoft.com/office/powerpoint/2010/main" val="13913639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g-BG" baseline="0" dirty="0" smtClean="0"/>
              <a:t>Всичко започва от цифровия модел на общината, ако съществува такъв то той трябва да бъде разширен, чрез разработване на специализирани слоеве за поддържане на необходимите данни, които са нужни за изграждане на системата. Например за сметоизвозване са необходими всички улични отсечки подлежащи на почистване, както и специфични данни за тях (дали е еднопосочна, тип на улицата и други), освен това трябва да се обозначат местата върху картата където се намират кофите с боклук, които трябва да бъдат изпразнени. Трябва да бъдат дефинирани маршрути, райони и т.н. Процесът по изграждане на цифров модел е труден но е много важен, защото от него зависи до колко точна и ефективна ще бъде системата.</a:t>
            </a:r>
          </a:p>
          <a:p>
            <a:endParaRPr lang="bg-BG" baseline="0" dirty="0" smtClean="0"/>
          </a:p>
        </p:txBody>
      </p:sp>
      <p:sp>
        <p:nvSpPr>
          <p:cNvPr id="4" name="Slide Number Placeholder 3"/>
          <p:cNvSpPr>
            <a:spLocks noGrp="1"/>
          </p:cNvSpPr>
          <p:nvPr>
            <p:ph type="sldNum" sz="quarter" idx="10"/>
          </p:nvPr>
        </p:nvSpPr>
        <p:spPr/>
        <p:txBody>
          <a:bodyPr/>
          <a:lstStyle/>
          <a:p>
            <a:fld id="{4C7AE87C-0F82-4200-9A86-79A437C01261}" type="slidenum">
              <a:rPr lang="bg-BG" smtClean="0"/>
              <a:t>12</a:t>
            </a:fld>
            <a:endParaRPr lang="bg-BG" dirty="0"/>
          </a:p>
        </p:txBody>
      </p:sp>
    </p:spTree>
    <p:extLst>
      <p:ext uri="{BB962C8B-B14F-4D97-AF65-F5344CB8AC3E}">
        <p14:creationId xmlns:p14="http://schemas.microsoft.com/office/powerpoint/2010/main" val="1963189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g-BG" baseline="0" dirty="0" smtClean="0"/>
              <a:t>Освен изграждане на цифров модел е необходимо наличието на данни идващи от машините извършващи почистването. Тези данни трябва да идват през определен период от време, защото спрямо тях може да се следи действието, което определена машина извършва. Благодарение на тях можем да извършваме различни справки, например може да се определи кои улични отсечки са почистени и кои кофи за боклук са били изпразнени и т.н. За целта първата стъпка е да се оборудват с </a:t>
            </a:r>
            <a:r>
              <a:rPr lang="en-US" baseline="0" dirty="0" smtClean="0"/>
              <a:t>GPS </a:t>
            </a:r>
            <a:r>
              <a:rPr lang="bg-BG" baseline="0" dirty="0" smtClean="0"/>
              <a:t>устройства всички машини, които ще извършват дейност. Данните, които всяка машина ще изпраща са нужни за да се определи нейната позиция и текущо действие. Пристигащата информация трябва да бъде анализирана и преобразувана спрямо различни критерии. Например по позицията изпратена от </a:t>
            </a:r>
            <a:r>
              <a:rPr lang="en-US" baseline="0" dirty="0" smtClean="0"/>
              <a:t>GPS </a:t>
            </a:r>
            <a:r>
              <a:rPr lang="bg-BG" baseline="0" dirty="0" smtClean="0"/>
              <a:t>устройството можем да определим на коя улица се намира машината и в кой район извършва действие. Накрая пристигналата информация се съхранява на сървър, защото спрямо нея ще се извършват различни справки.</a:t>
            </a:r>
          </a:p>
          <a:p>
            <a:endParaRPr lang="bg-BG" baseline="0" dirty="0" smtClean="0"/>
          </a:p>
        </p:txBody>
      </p:sp>
      <p:sp>
        <p:nvSpPr>
          <p:cNvPr id="4" name="Slide Number Placeholder 3"/>
          <p:cNvSpPr>
            <a:spLocks noGrp="1"/>
          </p:cNvSpPr>
          <p:nvPr>
            <p:ph type="sldNum" sz="quarter" idx="10"/>
          </p:nvPr>
        </p:nvSpPr>
        <p:spPr/>
        <p:txBody>
          <a:bodyPr/>
          <a:lstStyle/>
          <a:p>
            <a:fld id="{4C7AE87C-0F82-4200-9A86-79A437C01261}" type="slidenum">
              <a:rPr lang="bg-BG" smtClean="0"/>
              <a:t>13</a:t>
            </a:fld>
            <a:endParaRPr lang="bg-BG" dirty="0"/>
          </a:p>
        </p:txBody>
      </p:sp>
    </p:spTree>
    <p:extLst>
      <p:ext uri="{BB962C8B-B14F-4D97-AF65-F5344CB8AC3E}">
        <p14:creationId xmlns:p14="http://schemas.microsoft.com/office/powerpoint/2010/main" val="3264286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g-BG" baseline="0" dirty="0" smtClean="0"/>
              <a:t>В оперативния център се извършват различни видеове справки. Целта е да се направи анализ на извършеното почистване и да се вземат решения, които да подобрят качеството на дейността. Справките се генерират от АКСТЪР ГИС, където натрупаната база от данни се анализира по определени критерии и се прилагат сложни алгоритми. Например, за да бъдат намерени всички улици, които са почистени от сняг, се анализират данните подадени от машината за определен интервал от време. Спрямо позициите, на които се е намирала машината се прилага алгоритъм, който намира през кои улични отсечки е преминала тя. </a:t>
            </a:r>
          </a:p>
          <a:p>
            <a:endParaRPr lang="bg-BG" baseline="0" dirty="0" smtClean="0"/>
          </a:p>
        </p:txBody>
      </p:sp>
      <p:sp>
        <p:nvSpPr>
          <p:cNvPr id="4" name="Slide Number Placeholder 3"/>
          <p:cNvSpPr>
            <a:spLocks noGrp="1"/>
          </p:cNvSpPr>
          <p:nvPr>
            <p:ph type="sldNum" sz="quarter" idx="10"/>
          </p:nvPr>
        </p:nvSpPr>
        <p:spPr/>
        <p:txBody>
          <a:bodyPr/>
          <a:lstStyle/>
          <a:p>
            <a:fld id="{4C7AE87C-0F82-4200-9A86-79A437C01261}" type="slidenum">
              <a:rPr lang="bg-BG" smtClean="0"/>
              <a:t>14</a:t>
            </a:fld>
            <a:endParaRPr lang="bg-BG" dirty="0"/>
          </a:p>
        </p:txBody>
      </p:sp>
    </p:spTree>
    <p:extLst>
      <p:ext uri="{BB962C8B-B14F-4D97-AF65-F5344CB8AC3E}">
        <p14:creationId xmlns:p14="http://schemas.microsoft.com/office/powerpoint/2010/main" val="35928130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g-BG" baseline="0" dirty="0" smtClean="0"/>
              <a:t>Внедряването на АКСТЪР ГИС за дейностите по чистотата се извършва на три етапа. В първият етап се инсталира програмата АКСТЪР ГИС на сървър на клиента, както и на всички работни станции. Въвжедат се графични данни за уличните отсечки и адреси. Първият етап от внедряването завършва когато започне приемането на данни от машините, които извършват дейност.</a:t>
            </a:r>
          </a:p>
          <a:p>
            <a:endParaRPr lang="bg-BG" baseline="0" dirty="0" smtClean="0"/>
          </a:p>
        </p:txBody>
      </p:sp>
      <p:sp>
        <p:nvSpPr>
          <p:cNvPr id="4" name="Slide Number Placeholder 3"/>
          <p:cNvSpPr>
            <a:spLocks noGrp="1"/>
          </p:cNvSpPr>
          <p:nvPr>
            <p:ph type="sldNum" sz="quarter" idx="10"/>
          </p:nvPr>
        </p:nvSpPr>
        <p:spPr/>
        <p:txBody>
          <a:bodyPr/>
          <a:lstStyle/>
          <a:p>
            <a:fld id="{4C7AE87C-0F82-4200-9A86-79A437C01261}" type="slidenum">
              <a:rPr lang="bg-BG" smtClean="0"/>
              <a:t>15</a:t>
            </a:fld>
            <a:endParaRPr lang="bg-BG" dirty="0"/>
          </a:p>
        </p:txBody>
      </p:sp>
    </p:spTree>
    <p:extLst>
      <p:ext uri="{BB962C8B-B14F-4D97-AF65-F5344CB8AC3E}">
        <p14:creationId xmlns:p14="http://schemas.microsoft.com/office/powerpoint/2010/main" val="12450394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g-BG" baseline="0" dirty="0" smtClean="0"/>
              <a:t>Във втория етап от внедряването на системата се създават необходимите специализирани слоеве, нужни за въвеждане на данни в зависимост от изискванията на клиента. Служители въвеждат важна информация за местоположението на различни обекти, описват трасета и т.н. В края на втория етап вече могат да бъдат изпълнявани различни видове справки върху натрупаните данни.</a:t>
            </a:r>
          </a:p>
          <a:p>
            <a:endParaRPr lang="bg-BG" baseline="0" dirty="0" smtClean="0"/>
          </a:p>
        </p:txBody>
      </p:sp>
      <p:sp>
        <p:nvSpPr>
          <p:cNvPr id="4" name="Slide Number Placeholder 3"/>
          <p:cNvSpPr>
            <a:spLocks noGrp="1"/>
          </p:cNvSpPr>
          <p:nvPr>
            <p:ph type="sldNum" sz="quarter" idx="10"/>
          </p:nvPr>
        </p:nvSpPr>
        <p:spPr/>
        <p:txBody>
          <a:bodyPr/>
          <a:lstStyle/>
          <a:p>
            <a:fld id="{4C7AE87C-0F82-4200-9A86-79A437C01261}" type="slidenum">
              <a:rPr lang="bg-BG" smtClean="0"/>
              <a:t>16</a:t>
            </a:fld>
            <a:endParaRPr lang="bg-BG" dirty="0"/>
          </a:p>
        </p:txBody>
      </p:sp>
    </p:spTree>
    <p:extLst>
      <p:ext uri="{BB962C8B-B14F-4D97-AF65-F5344CB8AC3E}">
        <p14:creationId xmlns:p14="http://schemas.microsoft.com/office/powerpoint/2010/main" val="15517734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g-BG" baseline="0" dirty="0" smtClean="0"/>
              <a:t>В последния етап от внедряването на системата се реализират допълнителни алгоритми в случай, че клиента изисква нещо конкретно. Допълва се цифровия модел с резултати постигнати чрез пространствен анализ на натрупаните данни. Накрая вече е изградена напълно функционираща система за контрол на дейностите по чистотата, която прави автоматизирани справки за извършените дейности.</a:t>
            </a:r>
          </a:p>
          <a:p>
            <a:endParaRPr lang="bg-BG" baseline="0" dirty="0" smtClean="0"/>
          </a:p>
        </p:txBody>
      </p:sp>
      <p:sp>
        <p:nvSpPr>
          <p:cNvPr id="4" name="Slide Number Placeholder 3"/>
          <p:cNvSpPr>
            <a:spLocks noGrp="1"/>
          </p:cNvSpPr>
          <p:nvPr>
            <p:ph type="sldNum" sz="quarter" idx="10"/>
          </p:nvPr>
        </p:nvSpPr>
        <p:spPr/>
        <p:txBody>
          <a:bodyPr/>
          <a:lstStyle/>
          <a:p>
            <a:fld id="{4C7AE87C-0F82-4200-9A86-79A437C01261}" type="slidenum">
              <a:rPr lang="bg-BG" smtClean="0"/>
              <a:t>17</a:t>
            </a:fld>
            <a:endParaRPr lang="bg-BG" dirty="0"/>
          </a:p>
        </p:txBody>
      </p:sp>
    </p:spTree>
    <p:extLst>
      <p:ext uri="{BB962C8B-B14F-4D97-AF65-F5344CB8AC3E}">
        <p14:creationId xmlns:p14="http://schemas.microsoft.com/office/powerpoint/2010/main" val="26844946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bg-BG" baseline="0" dirty="0" smtClean="0"/>
          </a:p>
        </p:txBody>
      </p:sp>
      <p:sp>
        <p:nvSpPr>
          <p:cNvPr id="4" name="Slide Number Placeholder 3"/>
          <p:cNvSpPr>
            <a:spLocks noGrp="1"/>
          </p:cNvSpPr>
          <p:nvPr>
            <p:ph type="sldNum" sz="quarter" idx="10"/>
          </p:nvPr>
        </p:nvSpPr>
        <p:spPr/>
        <p:txBody>
          <a:bodyPr/>
          <a:lstStyle/>
          <a:p>
            <a:fld id="{4C7AE87C-0F82-4200-9A86-79A437C01261}" type="slidenum">
              <a:rPr lang="bg-BG" smtClean="0"/>
              <a:t>18</a:t>
            </a:fld>
            <a:endParaRPr lang="bg-BG" dirty="0"/>
          </a:p>
        </p:txBody>
      </p:sp>
    </p:spTree>
    <p:extLst>
      <p:ext uri="{BB962C8B-B14F-4D97-AF65-F5344CB8AC3E}">
        <p14:creationId xmlns:p14="http://schemas.microsoft.com/office/powerpoint/2010/main" val="20876992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bg-BG" baseline="0" dirty="0" smtClean="0"/>
          </a:p>
        </p:txBody>
      </p:sp>
      <p:sp>
        <p:nvSpPr>
          <p:cNvPr id="4" name="Slide Number Placeholder 3"/>
          <p:cNvSpPr>
            <a:spLocks noGrp="1"/>
          </p:cNvSpPr>
          <p:nvPr>
            <p:ph type="sldNum" sz="quarter" idx="10"/>
          </p:nvPr>
        </p:nvSpPr>
        <p:spPr/>
        <p:txBody>
          <a:bodyPr/>
          <a:lstStyle/>
          <a:p>
            <a:fld id="{4C7AE87C-0F82-4200-9A86-79A437C01261}" type="slidenum">
              <a:rPr lang="bg-BG" smtClean="0"/>
              <a:t>19</a:t>
            </a:fld>
            <a:endParaRPr lang="bg-BG" dirty="0"/>
          </a:p>
        </p:txBody>
      </p:sp>
    </p:spTree>
    <p:extLst>
      <p:ext uri="{BB962C8B-B14F-4D97-AF65-F5344CB8AC3E}">
        <p14:creationId xmlns:p14="http://schemas.microsoft.com/office/powerpoint/2010/main" val="1219180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g-BG" sz="1200" kern="1200" dirty="0" smtClean="0">
                <a:solidFill>
                  <a:schemeClr val="tx1"/>
                </a:solidFill>
                <a:effectLst/>
                <a:latin typeface="+mn-lt"/>
                <a:ea typeface="+mn-ea"/>
                <a:cs typeface="+mn-cs"/>
              </a:rPr>
              <a:t>За тези от Вас, които не ни познават ние сме софтуерна група с повече от 25 години опит в разработването на решения за общински и областни администрации, агенции и министерства, както и за бизнеса в България. През годините сме разработили портфолио с над 30 програмни решения, които улесняват работата и подпомагат развитието на нашите клиенти.  Продуктите ни са внедрени в повече от 200 администрации, както и в редица министерства и частни фирми. </a:t>
            </a:r>
          </a:p>
          <a:p>
            <a:pPr marL="0" marR="0" indent="0" algn="l" defTabSz="914400" rtl="0" eaLnBrk="1" fontAlgn="auto" latinLnBrk="0" hangingPunct="1">
              <a:lnSpc>
                <a:spcPct val="100000"/>
              </a:lnSpc>
              <a:spcBef>
                <a:spcPts val="0"/>
              </a:spcBef>
              <a:spcAft>
                <a:spcPts val="0"/>
              </a:spcAft>
              <a:buClrTx/>
              <a:buSzTx/>
              <a:buFontTx/>
              <a:buNone/>
              <a:tabLst/>
              <a:defRPr/>
            </a:pPr>
            <a:endParaRPr lang="bg-BG"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C7AE87C-0F82-4200-9A86-79A437C01261}" type="slidenum">
              <a:rPr lang="bg-BG" smtClean="0"/>
              <a:t>2</a:t>
            </a:fld>
            <a:endParaRPr lang="bg-BG" dirty="0"/>
          </a:p>
        </p:txBody>
      </p:sp>
    </p:spTree>
    <p:extLst>
      <p:ext uri="{BB962C8B-B14F-4D97-AF65-F5344CB8AC3E}">
        <p14:creationId xmlns:p14="http://schemas.microsoft.com/office/powerpoint/2010/main" val="1571773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g-BG" sz="1200" kern="1200" dirty="0" smtClean="0">
                <a:solidFill>
                  <a:schemeClr val="tx1"/>
                </a:solidFill>
                <a:effectLst/>
                <a:latin typeface="+mn-lt"/>
                <a:ea typeface="+mn-ea"/>
                <a:cs typeface="+mn-cs"/>
              </a:rPr>
              <a:t>Накратко за нашите продукти, те са разделени в няколко групи:</a:t>
            </a:r>
            <a:r>
              <a:rPr lang="en-US" sz="1200" kern="1200" baseline="0" dirty="0" smtClean="0">
                <a:solidFill>
                  <a:schemeClr val="tx1"/>
                </a:solidFill>
                <a:effectLst/>
                <a:latin typeface="+mn-lt"/>
                <a:ea typeface="+mn-ea"/>
                <a:cs typeface="+mn-cs"/>
              </a:rPr>
              <a:t> </a:t>
            </a:r>
            <a:r>
              <a:rPr lang="bg-BG" sz="1200" kern="1200" baseline="0" dirty="0" smtClean="0">
                <a:solidFill>
                  <a:schemeClr val="tx1"/>
                </a:solidFill>
                <a:effectLst/>
                <a:latin typeface="+mn-lt"/>
                <a:ea typeface="+mn-ea"/>
                <a:cs typeface="+mn-cs"/>
              </a:rPr>
              <a:t>групата </a:t>
            </a:r>
            <a:r>
              <a:rPr lang="en-US" sz="1200" kern="1200" baseline="0" dirty="0" smtClean="0">
                <a:solidFill>
                  <a:schemeClr val="tx1"/>
                </a:solidFill>
                <a:effectLst/>
                <a:latin typeface="+mn-lt"/>
                <a:ea typeface="+mn-ea"/>
                <a:cs typeface="+mn-cs"/>
              </a:rPr>
              <a:t>back office </a:t>
            </a:r>
            <a:r>
              <a:rPr lang="ru-RU" sz="1200" dirty="0" smtClean="0">
                <a:effectLst/>
              </a:rPr>
              <a:t>се състои от програми, всяка от които дава възможност на служителите от съответния отдел да работят едновременно върху обща база от данни</a:t>
            </a:r>
            <a:r>
              <a:rPr lang="en-US" sz="1200" dirty="0" smtClean="0">
                <a:effectLst/>
              </a:rPr>
              <a:t>. </a:t>
            </a:r>
            <a:r>
              <a:rPr lang="bg-BG" sz="1200" dirty="0" smtClean="0">
                <a:effectLst/>
              </a:rPr>
              <a:t>Например</a:t>
            </a:r>
            <a:r>
              <a:rPr lang="bg-BG" sz="1200" baseline="0" dirty="0" smtClean="0">
                <a:effectLst/>
              </a:rPr>
              <a:t> АКСТЪР ИМОТИ е програма за </a:t>
            </a:r>
            <a:r>
              <a:rPr lang="bg-BG" sz="1200" kern="1200" dirty="0" smtClean="0">
                <a:solidFill>
                  <a:schemeClr val="tx1"/>
                </a:solidFill>
                <a:effectLst/>
                <a:latin typeface="+mn-lt"/>
                <a:ea typeface="+mn-ea"/>
                <a:cs typeface="+mn-cs"/>
              </a:rPr>
              <a:t>управление на актовете за общиснката собственост.</a:t>
            </a:r>
            <a:r>
              <a:rPr lang="bg-BG" sz="1200" kern="1200" baseline="0" dirty="0" smtClean="0">
                <a:solidFill>
                  <a:schemeClr val="tx1"/>
                </a:solidFill>
                <a:effectLst/>
                <a:latin typeface="+mn-lt"/>
                <a:ea typeface="+mn-ea"/>
                <a:cs typeface="+mn-cs"/>
              </a:rPr>
              <a:t> Групата </a:t>
            </a:r>
            <a:r>
              <a:rPr lang="en-US" sz="1200" kern="1200" baseline="0" dirty="0" smtClean="0">
                <a:solidFill>
                  <a:schemeClr val="tx1"/>
                </a:solidFill>
                <a:effectLst/>
                <a:latin typeface="+mn-lt"/>
                <a:ea typeface="+mn-ea"/>
                <a:cs typeface="+mn-cs"/>
              </a:rPr>
              <a:t>front office</a:t>
            </a:r>
            <a:r>
              <a:rPr lang="bg-BG" sz="1200" kern="1200" baseline="0" dirty="0" smtClean="0">
                <a:solidFill>
                  <a:schemeClr val="tx1"/>
                </a:solidFill>
                <a:effectLst/>
                <a:latin typeface="+mn-lt"/>
                <a:ea typeface="+mn-ea"/>
                <a:cs typeface="+mn-cs"/>
              </a:rPr>
              <a:t> </a:t>
            </a:r>
            <a:r>
              <a:rPr lang="ru-RU" sz="1200" dirty="0" smtClean="0">
                <a:effectLst/>
              </a:rPr>
              <a:t>обхваща продуктите с чиято помощ се организира и контролира движението на документите, възлагането на задачите, отчитането им и техния контрол.</a:t>
            </a:r>
            <a:r>
              <a:rPr lang="ru-RU" sz="1200" baseline="0" dirty="0" smtClean="0">
                <a:effectLst/>
              </a:rPr>
              <a:t> Главният продукт в тази група е програмата АКСТЪР Офис. Групата </a:t>
            </a:r>
            <a:r>
              <a:rPr lang="en-US" sz="1200" baseline="0" dirty="0" smtClean="0">
                <a:effectLst/>
              </a:rPr>
              <a:t>WEB </a:t>
            </a:r>
            <a:r>
              <a:rPr lang="ru-RU" sz="1200" baseline="0" dirty="0" smtClean="0">
                <a:effectLst/>
              </a:rPr>
              <a:t>позволява възможностите на административната информационна система да се разширяват чрез предоставяне на услуги посредством Интернет. Групата сигурност се състои от програми за контролиране на сигурността на сървърите и техните данни. И не на последно място групата ГИС главният продукт в тази група е нашата географска информационна система АКСТЪР ГИС</a:t>
            </a:r>
            <a:r>
              <a:rPr lang="en-US" sz="1200" baseline="0" dirty="0" smtClean="0">
                <a:effectLst/>
              </a:rPr>
              <a:t>. </a:t>
            </a:r>
            <a:r>
              <a:rPr lang="bg-BG" sz="1200" baseline="0" dirty="0" smtClean="0">
                <a:effectLst/>
              </a:rPr>
              <a:t>АКСТЪР 19 е </a:t>
            </a:r>
            <a:r>
              <a:rPr lang="ru-RU" sz="1200" baseline="0" dirty="0" smtClean="0">
                <a:effectLst/>
              </a:rPr>
              <a:t>модул за реализиране на дейностите, предвидени в закона, във връзка със земите по чл.19 от Закона за собствеността и ползването на земеделските земи. Този модул представлява връзка между АКСТЪР Имоти, АКСТЪР Наеми, АКСТЪР Уеб Регистри и АКСТЪР ГИС. Модулът Улично осветление е предназначен за създаването и поддържането на цифров план на инженерната инфраструктура на улично осветление.</a:t>
            </a:r>
            <a:endParaRPr lang="en-US" sz="1200" baseline="0"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effectLst/>
            </a:endParaRPr>
          </a:p>
        </p:txBody>
      </p:sp>
      <p:sp>
        <p:nvSpPr>
          <p:cNvPr id="4" name="Slide Number Placeholder 3"/>
          <p:cNvSpPr>
            <a:spLocks noGrp="1"/>
          </p:cNvSpPr>
          <p:nvPr>
            <p:ph type="sldNum" sz="quarter" idx="10"/>
          </p:nvPr>
        </p:nvSpPr>
        <p:spPr/>
        <p:txBody>
          <a:bodyPr/>
          <a:lstStyle/>
          <a:p>
            <a:fld id="{4C7AE87C-0F82-4200-9A86-79A437C01261}" type="slidenum">
              <a:rPr lang="bg-BG" smtClean="0"/>
              <a:t>3</a:t>
            </a:fld>
            <a:endParaRPr lang="bg-BG" dirty="0"/>
          </a:p>
        </p:txBody>
      </p:sp>
    </p:spTree>
    <p:extLst>
      <p:ext uri="{BB962C8B-B14F-4D97-AF65-F5344CB8AC3E}">
        <p14:creationId xmlns:p14="http://schemas.microsoft.com/office/powerpoint/2010/main" val="3193157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g-BG" sz="1200" kern="1200" baseline="0" dirty="0" smtClean="0">
                <a:solidFill>
                  <a:schemeClr val="tx1"/>
                </a:solidFill>
                <a:effectLst/>
                <a:latin typeface="+mn-lt"/>
                <a:ea typeface="+mn-ea"/>
                <a:cs typeface="+mn-cs"/>
              </a:rPr>
              <a:t>АКСТЪР ГИС е първата българска географска информационна система. Нейното разработване започва през 1986 година, като през годините тя се е доказала, като една от най-добрите ГИС</a:t>
            </a:r>
            <a:r>
              <a:rPr lang="en-US" sz="1200" kern="1200" baseline="0" dirty="0" smtClean="0">
                <a:solidFill>
                  <a:schemeClr val="tx1"/>
                </a:solidFill>
                <a:effectLst/>
                <a:latin typeface="+mn-lt"/>
                <a:ea typeface="+mn-ea"/>
                <a:cs typeface="+mn-cs"/>
              </a:rPr>
              <a:t> </a:t>
            </a:r>
            <a:r>
              <a:rPr lang="bg-BG" sz="1200" kern="1200" baseline="0" dirty="0" smtClean="0">
                <a:solidFill>
                  <a:schemeClr val="tx1"/>
                </a:solidFill>
                <a:effectLst/>
                <a:latin typeface="+mn-lt"/>
                <a:ea typeface="+mn-ea"/>
                <a:cs typeface="+mn-cs"/>
              </a:rPr>
              <a:t>в България.</a:t>
            </a:r>
            <a:r>
              <a:rPr lang="en-US" sz="1200" kern="1200" baseline="0" dirty="0" smtClean="0">
                <a:solidFill>
                  <a:schemeClr val="tx1"/>
                </a:solidFill>
                <a:effectLst/>
                <a:latin typeface="+mn-lt"/>
                <a:ea typeface="+mn-ea"/>
                <a:cs typeface="+mn-cs"/>
              </a:rPr>
              <a:t> </a:t>
            </a:r>
            <a:r>
              <a:rPr lang="bg-BG" sz="1200" kern="1200" baseline="0" dirty="0" smtClean="0">
                <a:solidFill>
                  <a:schemeClr val="tx1"/>
                </a:solidFill>
                <a:effectLst/>
                <a:latin typeface="+mn-lt"/>
                <a:ea typeface="+mn-ea"/>
                <a:cs typeface="+mn-cs"/>
              </a:rPr>
              <a:t>Задачата</a:t>
            </a:r>
            <a:r>
              <a:rPr lang="bg-BG" sz="1200" baseline="0" dirty="0" smtClean="0">
                <a:effectLst/>
              </a:rPr>
              <a:t> на системата </a:t>
            </a:r>
            <a:r>
              <a:rPr lang="ru-RU" sz="1200" baseline="0" dirty="0" smtClean="0">
                <a:effectLst/>
              </a:rPr>
              <a:t>е да предостави </a:t>
            </a:r>
            <a:r>
              <a:rPr lang="bg-BG" sz="1200" kern="1200" dirty="0" smtClean="0">
                <a:solidFill>
                  <a:schemeClr val="tx1"/>
                </a:solidFill>
                <a:effectLst/>
                <a:latin typeface="+mn-lt"/>
                <a:ea typeface="+mn-ea"/>
                <a:cs typeface="+mn-cs"/>
              </a:rPr>
              <a:t>инструменти за създаване, анализ, редактиране и визуализация</a:t>
            </a:r>
            <a:r>
              <a:rPr lang="bg-BG" sz="1200" kern="1200" baseline="0" dirty="0" smtClean="0">
                <a:solidFill>
                  <a:schemeClr val="tx1"/>
                </a:solidFill>
                <a:effectLst/>
                <a:latin typeface="+mn-lt"/>
                <a:ea typeface="+mn-ea"/>
                <a:cs typeface="+mn-cs"/>
              </a:rPr>
              <a:t> на данни</a:t>
            </a:r>
            <a:r>
              <a:rPr lang="bg-BG" sz="1200" kern="1200" dirty="0" smtClean="0">
                <a:solidFill>
                  <a:schemeClr val="tx1"/>
                </a:solidFill>
                <a:effectLst/>
                <a:latin typeface="+mn-lt"/>
                <a:ea typeface="+mn-ea"/>
                <a:cs typeface="+mn-cs"/>
              </a:rPr>
              <a:t>, представящи различни обекти от реалния свят посредством векторни, растерни и семантични данни. Програмта се</a:t>
            </a:r>
            <a:r>
              <a:rPr lang="bg-BG" sz="1200" kern="1200" baseline="0" dirty="0" smtClean="0">
                <a:solidFill>
                  <a:schemeClr val="tx1"/>
                </a:solidFill>
                <a:effectLst/>
                <a:latin typeface="+mn-lt"/>
                <a:ea typeface="+mn-ea"/>
                <a:cs typeface="+mn-cs"/>
              </a:rPr>
              <a:t> предлага в три версии: </a:t>
            </a:r>
            <a:r>
              <a:rPr lang="en-US" sz="1200" kern="1200" baseline="0" dirty="0" smtClean="0">
                <a:solidFill>
                  <a:schemeClr val="tx1"/>
                </a:solidFill>
                <a:effectLst/>
                <a:latin typeface="+mn-lt"/>
                <a:ea typeface="+mn-ea"/>
                <a:cs typeface="+mn-cs"/>
              </a:rPr>
              <a:t>Free, Pro </a:t>
            </a:r>
            <a:r>
              <a:rPr lang="bg-BG" sz="1200" kern="1200" baseline="0" dirty="0" smtClean="0">
                <a:solidFill>
                  <a:schemeClr val="tx1"/>
                </a:solidFill>
                <a:effectLst/>
                <a:latin typeface="+mn-lt"/>
                <a:ea typeface="+mn-ea"/>
                <a:cs typeface="+mn-cs"/>
              </a:rPr>
              <a:t>и </a:t>
            </a:r>
            <a:r>
              <a:rPr lang="en-US" sz="1200" kern="1200" baseline="0" dirty="0" smtClean="0">
                <a:solidFill>
                  <a:schemeClr val="tx1"/>
                </a:solidFill>
                <a:effectLst/>
                <a:latin typeface="+mn-lt"/>
                <a:ea typeface="+mn-ea"/>
                <a:cs typeface="+mn-cs"/>
              </a:rPr>
              <a:t>Enterprise.</a:t>
            </a:r>
            <a:r>
              <a:rPr lang="bg-BG" sz="1200" kern="1200" baseline="0" dirty="0" smtClean="0">
                <a:solidFill>
                  <a:schemeClr val="tx1"/>
                </a:solidFill>
                <a:effectLst/>
                <a:latin typeface="+mn-lt"/>
                <a:ea typeface="+mn-ea"/>
                <a:cs typeface="+mn-cs"/>
              </a:rPr>
              <a:t> Безплатната версия може да бъде изтеглена от нашия сайт. </a:t>
            </a:r>
            <a:r>
              <a:rPr lang="en-US" sz="1200" kern="1200" baseline="0" dirty="0" smtClean="0">
                <a:solidFill>
                  <a:schemeClr val="tx1"/>
                </a:solidFill>
                <a:effectLst/>
                <a:latin typeface="+mn-lt"/>
                <a:ea typeface="+mn-ea"/>
                <a:cs typeface="+mn-cs"/>
              </a:rPr>
              <a:t>A o</a:t>
            </a:r>
            <a:r>
              <a:rPr lang="bg-BG" sz="1200" kern="1200" baseline="0" dirty="0" smtClean="0">
                <a:solidFill>
                  <a:schemeClr val="tx1"/>
                </a:solidFill>
                <a:effectLst/>
                <a:latin typeface="+mn-lt"/>
                <a:ea typeface="+mn-ea"/>
                <a:cs typeface="+mn-cs"/>
              </a:rPr>
              <a:t>сновната разлика между версиите </a:t>
            </a:r>
            <a:r>
              <a:rPr lang="en-US" sz="1200" kern="1200" baseline="0" dirty="0" smtClean="0">
                <a:solidFill>
                  <a:schemeClr val="tx1"/>
                </a:solidFill>
                <a:effectLst/>
                <a:latin typeface="+mn-lt"/>
                <a:ea typeface="+mn-ea"/>
                <a:cs typeface="+mn-cs"/>
              </a:rPr>
              <a:t>Pro </a:t>
            </a:r>
            <a:r>
              <a:rPr lang="bg-BG" sz="1200" kern="1200" baseline="0" dirty="0" smtClean="0">
                <a:solidFill>
                  <a:schemeClr val="tx1"/>
                </a:solidFill>
                <a:effectLst/>
                <a:latin typeface="+mn-lt"/>
                <a:ea typeface="+mn-ea"/>
                <a:cs typeface="+mn-cs"/>
              </a:rPr>
              <a:t>и </a:t>
            </a:r>
            <a:r>
              <a:rPr lang="en-US" sz="1200" kern="1200" baseline="0" dirty="0" smtClean="0">
                <a:solidFill>
                  <a:schemeClr val="tx1"/>
                </a:solidFill>
                <a:effectLst/>
                <a:latin typeface="+mn-lt"/>
                <a:ea typeface="+mn-ea"/>
                <a:cs typeface="+mn-cs"/>
              </a:rPr>
              <a:t>Enterprise </a:t>
            </a:r>
            <a:r>
              <a:rPr lang="bg-BG" sz="1200" kern="1200" baseline="0" dirty="0" smtClean="0">
                <a:solidFill>
                  <a:schemeClr val="tx1"/>
                </a:solidFill>
                <a:effectLst/>
                <a:latin typeface="+mn-lt"/>
                <a:ea typeface="+mn-ea"/>
                <a:cs typeface="+mn-cs"/>
              </a:rPr>
              <a:t>е в това, че </a:t>
            </a:r>
            <a:r>
              <a:rPr lang="en-US" sz="1200" kern="1200" baseline="0" dirty="0" smtClean="0">
                <a:solidFill>
                  <a:schemeClr val="tx1"/>
                </a:solidFill>
                <a:effectLst/>
                <a:latin typeface="+mn-lt"/>
                <a:ea typeface="+mn-ea"/>
                <a:cs typeface="+mn-cs"/>
              </a:rPr>
              <a:t>Enterprise </a:t>
            </a:r>
            <a:r>
              <a:rPr lang="bg-BG" sz="1200" kern="1200" baseline="0" dirty="0" smtClean="0">
                <a:solidFill>
                  <a:schemeClr val="tx1"/>
                </a:solidFill>
                <a:effectLst/>
                <a:latin typeface="+mn-lt"/>
                <a:ea typeface="+mn-ea"/>
                <a:cs typeface="+mn-cs"/>
              </a:rPr>
              <a:t>работи с централизиран съвър където се съхраняват картите. В </a:t>
            </a:r>
            <a:r>
              <a:rPr lang="en-US" sz="1200" kern="1200" baseline="0" dirty="0" smtClean="0">
                <a:solidFill>
                  <a:schemeClr val="tx1"/>
                </a:solidFill>
                <a:effectLst/>
                <a:latin typeface="+mn-lt"/>
                <a:ea typeface="+mn-ea"/>
                <a:cs typeface="+mn-cs"/>
              </a:rPr>
              <a:t>enterprise </a:t>
            </a:r>
            <a:r>
              <a:rPr lang="bg-BG" sz="1200" kern="1200" baseline="0" dirty="0" smtClean="0">
                <a:solidFill>
                  <a:schemeClr val="tx1"/>
                </a:solidFill>
                <a:effectLst/>
                <a:latin typeface="+mn-lt"/>
                <a:ea typeface="+mn-ea"/>
                <a:cs typeface="+mn-cs"/>
              </a:rPr>
              <a:t>множество потребители могат да работят и да правят редакции върху една и съща карта едновременно.</a:t>
            </a:r>
            <a:r>
              <a:rPr lang="en-US" sz="1200" kern="1200" baseline="0" dirty="0" smtClean="0">
                <a:solidFill>
                  <a:schemeClr val="tx1"/>
                </a:solidFill>
                <a:effectLst/>
                <a:latin typeface="+mn-lt"/>
                <a:ea typeface="+mn-ea"/>
                <a:cs typeface="+mn-cs"/>
              </a:rPr>
              <a:t> </a:t>
            </a:r>
            <a:r>
              <a:rPr lang="bg-BG" sz="1200" kern="1200" baseline="0" dirty="0" smtClean="0">
                <a:solidFill>
                  <a:schemeClr val="tx1"/>
                </a:solidFill>
                <a:effectLst/>
                <a:latin typeface="+mn-lt"/>
                <a:ea typeface="+mn-ea"/>
                <a:cs typeface="+mn-cs"/>
              </a:rPr>
              <a:t>Докато в </a:t>
            </a:r>
            <a:r>
              <a:rPr lang="en-US" sz="1200" kern="1200" baseline="0" dirty="0" smtClean="0">
                <a:solidFill>
                  <a:schemeClr val="tx1"/>
                </a:solidFill>
                <a:effectLst/>
                <a:latin typeface="+mn-lt"/>
                <a:ea typeface="+mn-ea"/>
                <a:cs typeface="+mn-cs"/>
              </a:rPr>
              <a:t>Pro </a:t>
            </a:r>
            <a:r>
              <a:rPr lang="bg-BG" sz="1200" kern="1200" baseline="0" dirty="0" smtClean="0">
                <a:solidFill>
                  <a:schemeClr val="tx1"/>
                </a:solidFill>
                <a:effectLst/>
                <a:latin typeface="+mn-lt"/>
                <a:ea typeface="+mn-ea"/>
                <a:cs typeface="+mn-cs"/>
              </a:rPr>
              <a:t>картите се съхраняват локално като файлове.</a:t>
            </a:r>
            <a:endParaRPr lang="bg-BG"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bg-BG"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C7AE87C-0F82-4200-9A86-79A437C01261}" type="slidenum">
              <a:rPr lang="bg-BG" smtClean="0"/>
              <a:t>4</a:t>
            </a:fld>
            <a:endParaRPr lang="bg-BG" dirty="0"/>
          </a:p>
        </p:txBody>
      </p:sp>
    </p:spTree>
    <p:extLst>
      <p:ext uri="{BB962C8B-B14F-4D97-AF65-F5344CB8AC3E}">
        <p14:creationId xmlns:p14="http://schemas.microsoft.com/office/powerpoint/2010/main" val="2492093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g-BG" sz="1200" kern="1200" baseline="0" dirty="0" smtClean="0">
                <a:solidFill>
                  <a:schemeClr val="tx1"/>
                </a:solidFill>
                <a:effectLst/>
                <a:latin typeface="+mn-lt"/>
                <a:ea typeface="+mn-ea"/>
                <a:cs typeface="+mn-cs"/>
              </a:rPr>
              <a:t>АКСТЪР ГИС разполага с богата векторна, растерна и семантична база от данни. Системата предоставя възможност за </a:t>
            </a:r>
            <a:r>
              <a:rPr lang="en-US" sz="1200" kern="1200" baseline="0" dirty="0" smtClean="0">
                <a:solidFill>
                  <a:schemeClr val="tx1"/>
                </a:solidFill>
                <a:effectLst/>
                <a:latin typeface="+mn-lt"/>
                <a:ea typeface="+mn-ea"/>
                <a:cs typeface="+mn-cs"/>
              </a:rPr>
              <a:t>2D </a:t>
            </a:r>
            <a:r>
              <a:rPr lang="bg-BG" sz="1200" kern="1200" baseline="0" dirty="0" smtClean="0">
                <a:solidFill>
                  <a:schemeClr val="tx1"/>
                </a:solidFill>
                <a:effectLst/>
                <a:latin typeface="+mn-lt"/>
                <a:ea typeface="+mn-ea"/>
                <a:cs typeface="+mn-cs"/>
              </a:rPr>
              <a:t>и </a:t>
            </a:r>
            <a:r>
              <a:rPr lang="en-US" sz="1200" kern="1200" baseline="0" dirty="0" smtClean="0">
                <a:solidFill>
                  <a:schemeClr val="tx1"/>
                </a:solidFill>
                <a:effectLst/>
                <a:latin typeface="+mn-lt"/>
                <a:ea typeface="+mn-ea"/>
                <a:cs typeface="+mn-cs"/>
              </a:rPr>
              <a:t>3D </a:t>
            </a:r>
            <a:r>
              <a:rPr lang="bg-BG" sz="1200" kern="1200" baseline="0" dirty="0" smtClean="0">
                <a:solidFill>
                  <a:schemeClr val="tx1"/>
                </a:solidFill>
                <a:effectLst/>
                <a:latin typeface="+mn-lt"/>
                <a:ea typeface="+mn-ea"/>
                <a:cs typeface="+mn-cs"/>
              </a:rPr>
              <a:t>обработка на данни, използвайки различни видове инструменти. Инструментите за анализ на геореферирана инфромация позволяват извършване на различни видове скици и справки. Например „Скица на поземлен имот“ или справка от „Кадастрален регистър“, както и много други. Друга важна функционалност на АКСТЪР ГИС е възможността за обмен на данни от различни източници. Тези източници могат да бъдат различни формати за обмен на данни например </a:t>
            </a:r>
            <a:r>
              <a:rPr lang="en-US" sz="1200" kern="1200" baseline="0" dirty="0" err="1" smtClean="0">
                <a:solidFill>
                  <a:schemeClr val="tx1"/>
                </a:solidFill>
                <a:effectLst/>
                <a:latin typeface="+mn-lt"/>
                <a:ea typeface="+mn-ea"/>
                <a:cs typeface="+mn-cs"/>
              </a:rPr>
              <a:t>shapefile</a:t>
            </a:r>
            <a:r>
              <a:rPr lang="en-US" sz="1200" kern="1200" baseline="0" dirty="0" smtClean="0">
                <a:solidFill>
                  <a:schemeClr val="tx1"/>
                </a:solidFill>
                <a:effectLst/>
                <a:latin typeface="+mn-lt"/>
                <a:ea typeface="+mn-ea"/>
                <a:cs typeface="+mn-cs"/>
              </a:rPr>
              <a:t>-</a:t>
            </a:r>
            <a:r>
              <a:rPr lang="bg-BG" sz="1200" kern="1200" baseline="0" dirty="0" smtClean="0">
                <a:solidFill>
                  <a:schemeClr val="tx1"/>
                </a:solidFill>
                <a:effectLst/>
                <a:latin typeface="+mn-lt"/>
                <a:ea typeface="+mn-ea"/>
                <a:cs typeface="+mn-cs"/>
              </a:rPr>
              <a:t>ове, </a:t>
            </a:r>
            <a:r>
              <a:rPr lang="en-US" sz="1200" kern="1200" baseline="0" dirty="0" err="1" smtClean="0">
                <a:solidFill>
                  <a:schemeClr val="tx1"/>
                </a:solidFill>
                <a:effectLst/>
                <a:latin typeface="+mn-lt"/>
                <a:ea typeface="+mn-ea"/>
                <a:cs typeface="+mn-cs"/>
              </a:rPr>
              <a:t>dxf</a:t>
            </a:r>
            <a:r>
              <a:rPr lang="bg-BG" sz="1200"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KML</a:t>
            </a:r>
            <a:r>
              <a:rPr lang="bg-BG" sz="1200" kern="1200" baseline="0" dirty="0" smtClean="0">
                <a:solidFill>
                  <a:schemeClr val="tx1"/>
                </a:solidFill>
                <a:effectLst/>
                <a:latin typeface="+mn-lt"/>
                <a:ea typeface="+mn-ea"/>
                <a:cs typeface="+mn-cs"/>
              </a:rPr>
              <a:t> или</a:t>
            </a:r>
            <a:r>
              <a:rPr lang="en-US" sz="1200" kern="1200" baseline="0" dirty="0" smtClean="0">
                <a:solidFill>
                  <a:schemeClr val="tx1"/>
                </a:solidFill>
                <a:effectLst/>
                <a:latin typeface="+mn-lt"/>
                <a:ea typeface="+mn-ea"/>
                <a:cs typeface="+mn-cs"/>
              </a:rPr>
              <a:t> CAD</a:t>
            </a:r>
            <a:r>
              <a:rPr lang="bg-BG" sz="1200" kern="1200" baseline="0" dirty="0" smtClean="0">
                <a:solidFill>
                  <a:schemeClr val="tx1"/>
                </a:solidFill>
                <a:effectLst/>
                <a:latin typeface="+mn-lt"/>
                <a:ea typeface="+mn-ea"/>
                <a:cs typeface="+mn-cs"/>
              </a:rPr>
              <a:t>-файлове освен това източниците на данни могат да бъдат други ГИС системи разположени по целия свят, с които може да се комуникира през различни международни стандарти, например </a:t>
            </a:r>
            <a:r>
              <a:rPr lang="en-US" sz="1200" kern="1200" baseline="0" dirty="0" smtClean="0">
                <a:solidFill>
                  <a:schemeClr val="tx1"/>
                </a:solidFill>
                <a:effectLst/>
                <a:latin typeface="+mn-lt"/>
                <a:ea typeface="+mn-ea"/>
                <a:cs typeface="+mn-cs"/>
              </a:rPr>
              <a:t>WFS </a:t>
            </a:r>
            <a:r>
              <a:rPr lang="bg-BG" sz="1200" kern="1200" baseline="0" dirty="0" smtClean="0">
                <a:solidFill>
                  <a:schemeClr val="tx1"/>
                </a:solidFill>
                <a:effectLst/>
                <a:latin typeface="+mn-lt"/>
                <a:ea typeface="+mn-ea"/>
                <a:cs typeface="+mn-cs"/>
              </a:rPr>
              <a:t>или </a:t>
            </a:r>
            <a:r>
              <a:rPr lang="en-US" sz="1200" kern="1200" baseline="0" dirty="0" smtClean="0">
                <a:solidFill>
                  <a:schemeClr val="tx1"/>
                </a:solidFill>
                <a:effectLst/>
                <a:latin typeface="+mn-lt"/>
                <a:ea typeface="+mn-ea"/>
                <a:cs typeface="+mn-cs"/>
              </a:rPr>
              <a:t>WMS.</a:t>
            </a:r>
            <a:endParaRPr lang="bg-BG"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bg-BG"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C7AE87C-0F82-4200-9A86-79A437C01261}" type="slidenum">
              <a:rPr lang="bg-BG" smtClean="0"/>
              <a:t>5</a:t>
            </a:fld>
            <a:endParaRPr lang="bg-BG" dirty="0"/>
          </a:p>
        </p:txBody>
      </p:sp>
    </p:spTree>
    <p:extLst>
      <p:ext uri="{BB962C8B-B14F-4D97-AF65-F5344CB8AC3E}">
        <p14:creationId xmlns:p14="http://schemas.microsoft.com/office/powerpoint/2010/main" val="1048699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g-BG" sz="1200" kern="1200" dirty="0" smtClean="0">
                <a:solidFill>
                  <a:schemeClr val="tx1"/>
                </a:solidFill>
                <a:effectLst/>
                <a:latin typeface="+mn-lt"/>
                <a:ea typeface="+mn-ea"/>
                <a:cs typeface="+mn-cs"/>
              </a:rPr>
              <a:t>АКСТЪР</a:t>
            </a:r>
            <a:r>
              <a:rPr lang="bg-BG" sz="1200" kern="1200" baseline="0" dirty="0" smtClean="0">
                <a:solidFill>
                  <a:schemeClr val="tx1"/>
                </a:solidFill>
                <a:effectLst/>
                <a:latin typeface="+mn-lt"/>
                <a:ea typeface="+mn-ea"/>
                <a:cs typeface="+mn-cs"/>
              </a:rPr>
              <a:t> ГИС разполага с набор от предефинирани слоеве, като например „Кадастър“, „Регулация“, „Подземни проводи“ и други. Всеки един от словете е с различна структура и разполага с различни данни. Например слой „Кадастър“ разполага с различни таблици, като таблица с данни за поземлени имоти, таблица с данни за собственост, а пък слой „Подземни проводи“</a:t>
            </a:r>
            <a:r>
              <a:rPr lang="ru-RU" sz="1200" kern="1200" baseline="0" dirty="0" smtClean="0">
                <a:solidFill>
                  <a:schemeClr val="tx1"/>
                </a:solidFill>
                <a:effectLst/>
                <a:latin typeface="+mn-lt"/>
                <a:ea typeface="+mn-ea"/>
                <a:cs typeface="+mn-cs"/>
              </a:rPr>
              <a:t>съдържа данни за подземни проводи и съоръжения като</a:t>
            </a:r>
            <a:r>
              <a:rPr lang="bg-BG" sz="1200" kern="1200" baseline="0" dirty="0" smtClean="0">
                <a:solidFill>
                  <a:schemeClr val="tx1"/>
                </a:solidFill>
                <a:effectLst/>
                <a:latin typeface="+mn-lt"/>
                <a:ea typeface="+mn-ea"/>
                <a:cs typeface="+mn-cs"/>
              </a:rPr>
              <a:t> разполага с таблица за „</a:t>
            </a:r>
            <a:r>
              <a:rPr lang="bg-BG" sz="1200" b="0" i="0" kern="1200" dirty="0" smtClean="0">
                <a:solidFill>
                  <a:schemeClr val="tx1"/>
                </a:solidFill>
                <a:effectLst/>
                <a:latin typeface="+mn-lt"/>
                <a:ea typeface="+mn-ea"/>
                <a:cs typeface="+mn-cs"/>
              </a:rPr>
              <a:t>Подземни проводи</a:t>
            </a:r>
            <a:r>
              <a:rPr lang="bg-BG" sz="1200" kern="1200" baseline="0" dirty="0" smtClean="0">
                <a:solidFill>
                  <a:schemeClr val="tx1"/>
                </a:solidFill>
                <a:effectLst/>
                <a:latin typeface="+mn-lt"/>
                <a:ea typeface="+mn-ea"/>
                <a:cs typeface="+mn-cs"/>
              </a:rPr>
              <a:t>“, таблица с данни за „Шахти“ и т.н. Освен предефинирани слоеве АКСТЪР ГИС предоставя възможност за създаване на специализирани слоеве, например при импорт от </a:t>
            </a:r>
            <a:r>
              <a:rPr lang="en-US" sz="1200" kern="1200" baseline="0" dirty="0" err="1" smtClean="0">
                <a:solidFill>
                  <a:schemeClr val="tx1"/>
                </a:solidFill>
                <a:effectLst/>
                <a:latin typeface="+mn-lt"/>
                <a:ea typeface="+mn-ea"/>
                <a:cs typeface="+mn-cs"/>
              </a:rPr>
              <a:t>shapefile</a:t>
            </a:r>
            <a:r>
              <a:rPr lang="en-US" sz="1200" kern="1200" baseline="0" dirty="0" smtClean="0">
                <a:solidFill>
                  <a:schemeClr val="tx1"/>
                </a:solidFill>
                <a:effectLst/>
                <a:latin typeface="+mn-lt"/>
                <a:ea typeface="+mn-ea"/>
                <a:cs typeface="+mn-cs"/>
              </a:rPr>
              <a:t>-</a:t>
            </a:r>
            <a:r>
              <a:rPr lang="bg-BG" sz="1200" kern="1200" baseline="0" dirty="0" smtClean="0">
                <a:solidFill>
                  <a:schemeClr val="tx1"/>
                </a:solidFill>
                <a:effectLst/>
                <a:latin typeface="+mn-lt"/>
                <a:ea typeface="+mn-ea"/>
                <a:cs typeface="+mn-cs"/>
              </a:rPr>
              <a:t>ове програмата предоставя възможност за създаване на слой съобразен с данните във </a:t>
            </a:r>
            <a:r>
              <a:rPr lang="en-US" sz="1200" kern="1200" baseline="0" dirty="0" err="1" smtClean="0">
                <a:solidFill>
                  <a:schemeClr val="tx1"/>
                </a:solidFill>
                <a:effectLst/>
                <a:latin typeface="+mn-lt"/>
                <a:ea typeface="+mn-ea"/>
                <a:cs typeface="+mn-cs"/>
              </a:rPr>
              <a:t>shapefile</a:t>
            </a:r>
            <a:r>
              <a:rPr lang="en-US" sz="1200" kern="1200" baseline="0" dirty="0" smtClean="0">
                <a:solidFill>
                  <a:schemeClr val="tx1"/>
                </a:solidFill>
                <a:effectLst/>
                <a:latin typeface="+mn-lt"/>
                <a:ea typeface="+mn-ea"/>
                <a:cs typeface="+mn-cs"/>
              </a:rPr>
              <a:t>-a.</a:t>
            </a:r>
            <a:endParaRPr lang="bg-BG"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bg-BG"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C7AE87C-0F82-4200-9A86-79A437C01261}" type="slidenum">
              <a:rPr lang="bg-BG" smtClean="0"/>
              <a:t>6</a:t>
            </a:fld>
            <a:endParaRPr lang="bg-BG" dirty="0"/>
          </a:p>
        </p:txBody>
      </p:sp>
    </p:spTree>
    <p:extLst>
      <p:ext uri="{BB962C8B-B14F-4D97-AF65-F5344CB8AC3E}">
        <p14:creationId xmlns:p14="http://schemas.microsoft.com/office/powerpoint/2010/main" val="3454190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g-BG" sz="1200" kern="1200" baseline="0" dirty="0" smtClean="0">
                <a:solidFill>
                  <a:schemeClr val="tx1"/>
                </a:solidFill>
                <a:effectLst/>
                <a:latin typeface="+mn-lt"/>
                <a:ea typeface="+mn-ea"/>
                <a:cs typeface="+mn-cs"/>
              </a:rPr>
              <a:t>Друга важна функционалност на системата е възможноста за създаване на тематични карти. Картите могат да бъдат оцветени в зависимост от стойностите, както на графичните данни, така и на семантичните данни. Това става, чрез избиране на критерии за оцветяване, например, за да оцветим всички улици в даден цвят е необходимо да въведем критерий, който обхваща всички улици и след това да изберем цвят за запълване. Системата позволява да бъде избран стил на запълване, като например плътно запълване или запълване с диагонална или хоризонтална щриховка, или пък да бъде използвана потребителска щриховка. Потребителските щриховки позволяват дефинирането на комплексни щриховки използвайки лесен и приятен потребителски интерфейс.</a:t>
            </a:r>
          </a:p>
        </p:txBody>
      </p:sp>
      <p:sp>
        <p:nvSpPr>
          <p:cNvPr id="4" name="Slide Number Placeholder 3"/>
          <p:cNvSpPr>
            <a:spLocks noGrp="1"/>
          </p:cNvSpPr>
          <p:nvPr>
            <p:ph type="sldNum" sz="quarter" idx="10"/>
          </p:nvPr>
        </p:nvSpPr>
        <p:spPr/>
        <p:txBody>
          <a:bodyPr/>
          <a:lstStyle/>
          <a:p>
            <a:fld id="{4C7AE87C-0F82-4200-9A86-79A437C01261}" type="slidenum">
              <a:rPr lang="bg-BG" smtClean="0"/>
              <a:t>7</a:t>
            </a:fld>
            <a:endParaRPr lang="bg-BG" dirty="0"/>
          </a:p>
        </p:txBody>
      </p:sp>
    </p:spTree>
    <p:extLst>
      <p:ext uri="{BB962C8B-B14F-4D97-AF65-F5344CB8AC3E}">
        <p14:creationId xmlns:p14="http://schemas.microsoft.com/office/powerpoint/2010/main" val="824938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baseline="0" dirty="0" smtClean="0">
                <a:solidFill>
                  <a:schemeClr val="tx1"/>
                </a:solidFill>
                <a:effectLst/>
                <a:latin typeface="+mn-lt"/>
                <a:ea typeface="+mn-ea"/>
                <a:cs typeface="+mn-cs"/>
              </a:rPr>
              <a:t>В Акстър ГИС са достъпни над 30 вида скици, например </a:t>
            </a:r>
            <a:r>
              <a:rPr lang="ru-RU" sz="1200" kern="1200" dirty="0" smtClean="0">
                <a:solidFill>
                  <a:schemeClr val="tx1"/>
                </a:solidFill>
                <a:effectLst/>
                <a:latin typeface="+mn-lt"/>
                <a:ea typeface="+mn-ea"/>
                <a:cs typeface="+mn-cs"/>
              </a:rPr>
              <a:t>скица на поземлен имот, скица на имот с регулация, скица на сгради и т.н.</a:t>
            </a:r>
            <a:r>
              <a:rPr lang="ru-RU" sz="1200" kern="1200" baseline="0" dirty="0" smtClean="0">
                <a:solidFill>
                  <a:schemeClr val="tx1"/>
                </a:solidFill>
                <a:effectLst/>
                <a:latin typeface="+mn-lt"/>
                <a:ea typeface="+mn-ea"/>
                <a:cs typeface="+mn-cs"/>
              </a:rPr>
              <a:t> Техния облик лесно може да бъде променян в зависимост от изискванията на съответната фирма или администрация. </a:t>
            </a:r>
            <a:r>
              <a:rPr lang="ru-RU" sz="1200" kern="1200" dirty="0" smtClean="0">
                <a:solidFill>
                  <a:schemeClr val="tx1"/>
                </a:solidFill>
                <a:effectLst/>
                <a:latin typeface="+mn-lt"/>
                <a:ea typeface="+mn-ea"/>
                <a:cs typeface="+mn-cs"/>
              </a:rPr>
              <a:t>Също така системата разполага и с редица справки например</a:t>
            </a:r>
            <a:r>
              <a:rPr lang="ru-RU" sz="1200" kern="1200" baseline="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справка по кадастрален регистър, по параграф 4 и много други. </a:t>
            </a:r>
            <a:endParaRPr lang="bg-BG"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bg-BG"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C7AE87C-0F82-4200-9A86-79A437C01261}" type="slidenum">
              <a:rPr lang="bg-BG" smtClean="0"/>
              <a:t>8</a:t>
            </a:fld>
            <a:endParaRPr lang="bg-BG" dirty="0"/>
          </a:p>
        </p:txBody>
      </p:sp>
    </p:spTree>
    <p:extLst>
      <p:ext uri="{BB962C8B-B14F-4D97-AF65-F5344CB8AC3E}">
        <p14:creationId xmlns:p14="http://schemas.microsoft.com/office/powerpoint/2010/main" val="1347923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baseline="0" dirty="0" smtClean="0">
                <a:solidFill>
                  <a:schemeClr val="tx1"/>
                </a:solidFill>
                <a:effectLst/>
                <a:latin typeface="+mn-lt"/>
                <a:ea typeface="+mn-ea"/>
                <a:cs typeface="+mn-cs"/>
              </a:rPr>
              <a:t>Системата дава възможност за гъвкаво определяне на правата за достъп на всеки потребител. Потребителите имат основни права, например дали конкретен потребител може да създава или вижда нови карти или дали може да създава скици и т.н. Освен това АКСТЪР ГИС позволява </a:t>
            </a:r>
            <a:r>
              <a:rPr lang="bg-BG" sz="1200" kern="1200" baseline="0" dirty="0" smtClean="0">
                <a:solidFill>
                  <a:schemeClr val="tx1"/>
                </a:solidFill>
                <a:effectLst/>
                <a:latin typeface="+mn-lt"/>
                <a:ea typeface="+mn-ea"/>
                <a:cs typeface="+mn-cs"/>
              </a:rPr>
              <a:t>на</a:t>
            </a:r>
            <a:r>
              <a:rPr lang="bg-BG" dirty="0" smtClean="0"/>
              <a:t> всеки потребител да могат да се задават права за достъп на ниво отделен слой от картата. Например</a:t>
            </a:r>
            <a:r>
              <a:rPr lang="bg-BG" baseline="0" dirty="0" smtClean="0"/>
              <a:t> на дадена карта за слой „Регулация“ дали конкретния потребител може да прави редакции.</a:t>
            </a:r>
            <a:endParaRPr lang="bg-BG"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bg-BG" dirty="0" smtClean="0"/>
          </a:p>
        </p:txBody>
      </p:sp>
      <p:sp>
        <p:nvSpPr>
          <p:cNvPr id="4" name="Slide Number Placeholder 3"/>
          <p:cNvSpPr>
            <a:spLocks noGrp="1"/>
          </p:cNvSpPr>
          <p:nvPr>
            <p:ph type="sldNum" sz="quarter" idx="10"/>
          </p:nvPr>
        </p:nvSpPr>
        <p:spPr/>
        <p:txBody>
          <a:bodyPr/>
          <a:lstStyle/>
          <a:p>
            <a:fld id="{4C7AE87C-0F82-4200-9A86-79A437C01261}" type="slidenum">
              <a:rPr lang="bg-BG" smtClean="0"/>
              <a:t>9</a:t>
            </a:fld>
            <a:endParaRPr lang="bg-BG" dirty="0"/>
          </a:p>
        </p:txBody>
      </p:sp>
    </p:spTree>
    <p:extLst>
      <p:ext uri="{BB962C8B-B14F-4D97-AF65-F5344CB8AC3E}">
        <p14:creationId xmlns:p14="http://schemas.microsoft.com/office/powerpoint/2010/main" val="2536974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4197355-B646-4708-BACE-73C82C4D86F4}" type="datetimeFigureOut">
              <a:rPr lang="bg-BG" smtClean="0"/>
              <a:t>6.3.2019 г.</a:t>
            </a:fld>
            <a:endParaRPr lang="bg-BG" dirty="0"/>
          </a:p>
        </p:txBody>
      </p:sp>
      <p:sp>
        <p:nvSpPr>
          <p:cNvPr id="5" name="Footer Placeholder 4"/>
          <p:cNvSpPr>
            <a:spLocks noGrp="1"/>
          </p:cNvSpPr>
          <p:nvPr>
            <p:ph type="ftr" sz="quarter" idx="11"/>
          </p:nvPr>
        </p:nvSpPr>
        <p:spPr/>
        <p:txBody>
          <a:bodyPr/>
          <a:lstStyle/>
          <a:p>
            <a:endParaRPr lang="bg-BG" dirty="0"/>
          </a:p>
        </p:txBody>
      </p:sp>
      <p:sp>
        <p:nvSpPr>
          <p:cNvPr id="6" name="Slide Number Placeholder 5"/>
          <p:cNvSpPr>
            <a:spLocks noGrp="1"/>
          </p:cNvSpPr>
          <p:nvPr>
            <p:ph type="sldNum" sz="quarter" idx="12"/>
          </p:nvPr>
        </p:nvSpPr>
        <p:spPr/>
        <p:txBody>
          <a:bodyPr/>
          <a:lstStyle/>
          <a:p>
            <a:fld id="{A8082669-28A1-4B89-B80F-E63050F0F7E0}" type="slidenum">
              <a:rPr lang="bg-BG" smtClean="0"/>
              <a:t>‹#›</a:t>
            </a:fld>
            <a:endParaRPr lang="bg-BG"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7128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4197355-B646-4708-BACE-73C82C4D86F4}" type="datetimeFigureOut">
              <a:rPr lang="bg-BG" smtClean="0"/>
              <a:t>6.3.2019 г.</a:t>
            </a:fld>
            <a:endParaRPr lang="bg-BG" dirty="0"/>
          </a:p>
        </p:txBody>
      </p:sp>
      <p:sp>
        <p:nvSpPr>
          <p:cNvPr id="5" name="Footer Placeholder 4"/>
          <p:cNvSpPr>
            <a:spLocks noGrp="1"/>
          </p:cNvSpPr>
          <p:nvPr>
            <p:ph type="ftr" sz="quarter" idx="11"/>
          </p:nvPr>
        </p:nvSpPr>
        <p:spPr/>
        <p:txBody>
          <a:bodyPr/>
          <a:lstStyle/>
          <a:p>
            <a:endParaRPr lang="bg-BG" dirty="0"/>
          </a:p>
        </p:txBody>
      </p:sp>
      <p:sp>
        <p:nvSpPr>
          <p:cNvPr id="6" name="Slide Number Placeholder 5"/>
          <p:cNvSpPr>
            <a:spLocks noGrp="1"/>
          </p:cNvSpPr>
          <p:nvPr>
            <p:ph type="sldNum" sz="quarter" idx="12"/>
          </p:nvPr>
        </p:nvSpPr>
        <p:spPr/>
        <p:txBody>
          <a:bodyPr/>
          <a:lstStyle/>
          <a:p>
            <a:fld id="{A8082669-28A1-4B89-B80F-E63050F0F7E0}" type="slidenum">
              <a:rPr lang="bg-BG" smtClean="0"/>
              <a:t>‹#›</a:t>
            </a:fld>
            <a:endParaRPr lang="bg-BG" dirty="0"/>
          </a:p>
        </p:txBody>
      </p:sp>
    </p:spTree>
    <p:extLst>
      <p:ext uri="{BB962C8B-B14F-4D97-AF65-F5344CB8AC3E}">
        <p14:creationId xmlns:p14="http://schemas.microsoft.com/office/powerpoint/2010/main" val="291458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4197355-B646-4708-BACE-73C82C4D86F4}" type="datetimeFigureOut">
              <a:rPr lang="bg-BG" smtClean="0"/>
              <a:t>6.3.2019 г.</a:t>
            </a:fld>
            <a:endParaRPr lang="bg-BG" dirty="0"/>
          </a:p>
        </p:txBody>
      </p:sp>
      <p:sp>
        <p:nvSpPr>
          <p:cNvPr id="5" name="Footer Placeholder 4"/>
          <p:cNvSpPr>
            <a:spLocks noGrp="1"/>
          </p:cNvSpPr>
          <p:nvPr>
            <p:ph type="ftr" sz="quarter" idx="11"/>
          </p:nvPr>
        </p:nvSpPr>
        <p:spPr/>
        <p:txBody>
          <a:bodyPr/>
          <a:lstStyle/>
          <a:p>
            <a:endParaRPr lang="bg-BG" dirty="0"/>
          </a:p>
        </p:txBody>
      </p:sp>
      <p:sp>
        <p:nvSpPr>
          <p:cNvPr id="6" name="Slide Number Placeholder 5"/>
          <p:cNvSpPr>
            <a:spLocks noGrp="1"/>
          </p:cNvSpPr>
          <p:nvPr>
            <p:ph type="sldNum" sz="quarter" idx="12"/>
          </p:nvPr>
        </p:nvSpPr>
        <p:spPr/>
        <p:txBody>
          <a:bodyPr/>
          <a:lstStyle/>
          <a:p>
            <a:fld id="{A8082669-28A1-4B89-B80F-E63050F0F7E0}" type="slidenum">
              <a:rPr lang="bg-BG" smtClean="0"/>
              <a:t>‹#›</a:t>
            </a:fld>
            <a:endParaRPr lang="bg-BG" dirty="0"/>
          </a:p>
        </p:txBody>
      </p:sp>
    </p:spTree>
    <p:extLst>
      <p:ext uri="{BB962C8B-B14F-4D97-AF65-F5344CB8AC3E}">
        <p14:creationId xmlns:p14="http://schemas.microsoft.com/office/powerpoint/2010/main" val="2953064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4197355-B646-4708-BACE-73C82C4D86F4}" type="datetimeFigureOut">
              <a:rPr lang="bg-BG" smtClean="0"/>
              <a:t>6.3.2019 г.</a:t>
            </a:fld>
            <a:endParaRPr lang="bg-BG" dirty="0"/>
          </a:p>
        </p:txBody>
      </p:sp>
      <p:sp>
        <p:nvSpPr>
          <p:cNvPr id="5" name="Footer Placeholder 4"/>
          <p:cNvSpPr>
            <a:spLocks noGrp="1"/>
          </p:cNvSpPr>
          <p:nvPr>
            <p:ph type="ftr" sz="quarter" idx="11"/>
          </p:nvPr>
        </p:nvSpPr>
        <p:spPr/>
        <p:txBody>
          <a:bodyPr/>
          <a:lstStyle/>
          <a:p>
            <a:endParaRPr lang="bg-BG" dirty="0"/>
          </a:p>
        </p:txBody>
      </p:sp>
      <p:sp>
        <p:nvSpPr>
          <p:cNvPr id="6" name="Slide Number Placeholder 5"/>
          <p:cNvSpPr>
            <a:spLocks noGrp="1"/>
          </p:cNvSpPr>
          <p:nvPr>
            <p:ph type="sldNum" sz="quarter" idx="12"/>
          </p:nvPr>
        </p:nvSpPr>
        <p:spPr/>
        <p:txBody>
          <a:bodyPr/>
          <a:lstStyle/>
          <a:p>
            <a:fld id="{A8082669-28A1-4B89-B80F-E63050F0F7E0}" type="slidenum">
              <a:rPr lang="bg-BG" smtClean="0"/>
              <a:t>‹#›</a:t>
            </a:fld>
            <a:endParaRPr lang="bg-BG" dirty="0"/>
          </a:p>
        </p:txBody>
      </p:sp>
    </p:spTree>
    <p:extLst>
      <p:ext uri="{BB962C8B-B14F-4D97-AF65-F5344CB8AC3E}">
        <p14:creationId xmlns:p14="http://schemas.microsoft.com/office/powerpoint/2010/main" val="4094102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4197355-B646-4708-BACE-73C82C4D86F4}" type="datetimeFigureOut">
              <a:rPr lang="bg-BG" smtClean="0"/>
              <a:t>6.3.2019 г.</a:t>
            </a:fld>
            <a:endParaRPr lang="bg-BG" dirty="0"/>
          </a:p>
        </p:txBody>
      </p:sp>
      <p:sp>
        <p:nvSpPr>
          <p:cNvPr id="5" name="Footer Placeholder 4"/>
          <p:cNvSpPr>
            <a:spLocks noGrp="1"/>
          </p:cNvSpPr>
          <p:nvPr>
            <p:ph type="ftr" sz="quarter" idx="11"/>
          </p:nvPr>
        </p:nvSpPr>
        <p:spPr/>
        <p:txBody>
          <a:bodyPr/>
          <a:lstStyle/>
          <a:p>
            <a:endParaRPr lang="bg-BG" dirty="0"/>
          </a:p>
        </p:txBody>
      </p:sp>
      <p:sp>
        <p:nvSpPr>
          <p:cNvPr id="6" name="Slide Number Placeholder 5"/>
          <p:cNvSpPr>
            <a:spLocks noGrp="1"/>
          </p:cNvSpPr>
          <p:nvPr>
            <p:ph type="sldNum" sz="quarter" idx="12"/>
          </p:nvPr>
        </p:nvSpPr>
        <p:spPr/>
        <p:txBody>
          <a:bodyPr/>
          <a:lstStyle/>
          <a:p>
            <a:fld id="{A8082669-28A1-4B89-B80F-E63050F0F7E0}" type="slidenum">
              <a:rPr lang="bg-BG" smtClean="0"/>
              <a:t>‹#›</a:t>
            </a:fld>
            <a:endParaRPr lang="bg-BG"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7699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4197355-B646-4708-BACE-73C82C4D86F4}" type="datetimeFigureOut">
              <a:rPr lang="bg-BG" smtClean="0"/>
              <a:t>6.3.2019 г.</a:t>
            </a:fld>
            <a:endParaRPr lang="bg-BG" dirty="0"/>
          </a:p>
        </p:txBody>
      </p:sp>
      <p:sp>
        <p:nvSpPr>
          <p:cNvPr id="6" name="Footer Placeholder 5"/>
          <p:cNvSpPr>
            <a:spLocks noGrp="1"/>
          </p:cNvSpPr>
          <p:nvPr>
            <p:ph type="ftr" sz="quarter" idx="11"/>
          </p:nvPr>
        </p:nvSpPr>
        <p:spPr/>
        <p:txBody>
          <a:bodyPr/>
          <a:lstStyle/>
          <a:p>
            <a:endParaRPr lang="bg-BG" dirty="0"/>
          </a:p>
        </p:txBody>
      </p:sp>
      <p:sp>
        <p:nvSpPr>
          <p:cNvPr id="7" name="Slide Number Placeholder 6"/>
          <p:cNvSpPr>
            <a:spLocks noGrp="1"/>
          </p:cNvSpPr>
          <p:nvPr>
            <p:ph type="sldNum" sz="quarter" idx="12"/>
          </p:nvPr>
        </p:nvSpPr>
        <p:spPr/>
        <p:txBody>
          <a:bodyPr/>
          <a:lstStyle/>
          <a:p>
            <a:fld id="{A8082669-28A1-4B89-B80F-E63050F0F7E0}" type="slidenum">
              <a:rPr lang="bg-BG" smtClean="0"/>
              <a:t>‹#›</a:t>
            </a:fld>
            <a:endParaRPr lang="bg-BG" dirty="0"/>
          </a:p>
        </p:txBody>
      </p:sp>
    </p:spTree>
    <p:extLst>
      <p:ext uri="{BB962C8B-B14F-4D97-AF65-F5344CB8AC3E}">
        <p14:creationId xmlns:p14="http://schemas.microsoft.com/office/powerpoint/2010/main" val="4275387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4197355-B646-4708-BACE-73C82C4D86F4}" type="datetimeFigureOut">
              <a:rPr lang="bg-BG" smtClean="0"/>
              <a:t>6.3.2019 г.</a:t>
            </a:fld>
            <a:endParaRPr lang="bg-BG" dirty="0"/>
          </a:p>
        </p:txBody>
      </p:sp>
      <p:sp>
        <p:nvSpPr>
          <p:cNvPr id="8" name="Footer Placeholder 7"/>
          <p:cNvSpPr>
            <a:spLocks noGrp="1"/>
          </p:cNvSpPr>
          <p:nvPr>
            <p:ph type="ftr" sz="quarter" idx="11"/>
          </p:nvPr>
        </p:nvSpPr>
        <p:spPr/>
        <p:txBody>
          <a:bodyPr/>
          <a:lstStyle/>
          <a:p>
            <a:endParaRPr lang="bg-BG" dirty="0"/>
          </a:p>
        </p:txBody>
      </p:sp>
      <p:sp>
        <p:nvSpPr>
          <p:cNvPr id="9" name="Slide Number Placeholder 8"/>
          <p:cNvSpPr>
            <a:spLocks noGrp="1"/>
          </p:cNvSpPr>
          <p:nvPr>
            <p:ph type="sldNum" sz="quarter" idx="12"/>
          </p:nvPr>
        </p:nvSpPr>
        <p:spPr/>
        <p:txBody>
          <a:bodyPr/>
          <a:lstStyle/>
          <a:p>
            <a:fld id="{A8082669-28A1-4B89-B80F-E63050F0F7E0}" type="slidenum">
              <a:rPr lang="bg-BG" smtClean="0"/>
              <a:t>‹#›</a:t>
            </a:fld>
            <a:endParaRPr lang="bg-BG" dirty="0"/>
          </a:p>
        </p:txBody>
      </p:sp>
    </p:spTree>
    <p:extLst>
      <p:ext uri="{BB962C8B-B14F-4D97-AF65-F5344CB8AC3E}">
        <p14:creationId xmlns:p14="http://schemas.microsoft.com/office/powerpoint/2010/main" val="2817538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4197355-B646-4708-BACE-73C82C4D86F4}" type="datetimeFigureOut">
              <a:rPr lang="bg-BG" smtClean="0"/>
              <a:t>6.3.2019 г.</a:t>
            </a:fld>
            <a:endParaRPr lang="bg-BG" dirty="0"/>
          </a:p>
        </p:txBody>
      </p:sp>
      <p:sp>
        <p:nvSpPr>
          <p:cNvPr id="4" name="Footer Placeholder 3"/>
          <p:cNvSpPr>
            <a:spLocks noGrp="1"/>
          </p:cNvSpPr>
          <p:nvPr>
            <p:ph type="ftr" sz="quarter" idx="11"/>
          </p:nvPr>
        </p:nvSpPr>
        <p:spPr/>
        <p:txBody>
          <a:bodyPr/>
          <a:lstStyle/>
          <a:p>
            <a:endParaRPr lang="bg-BG" dirty="0"/>
          </a:p>
        </p:txBody>
      </p:sp>
      <p:sp>
        <p:nvSpPr>
          <p:cNvPr id="5" name="Slide Number Placeholder 4"/>
          <p:cNvSpPr>
            <a:spLocks noGrp="1"/>
          </p:cNvSpPr>
          <p:nvPr>
            <p:ph type="sldNum" sz="quarter" idx="12"/>
          </p:nvPr>
        </p:nvSpPr>
        <p:spPr/>
        <p:txBody>
          <a:bodyPr/>
          <a:lstStyle/>
          <a:p>
            <a:fld id="{A8082669-28A1-4B89-B80F-E63050F0F7E0}" type="slidenum">
              <a:rPr lang="bg-BG" smtClean="0"/>
              <a:t>‹#›</a:t>
            </a:fld>
            <a:endParaRPr lang="bg-BG" dirty="0"/>
          </a:p>
        </p:txBody>
      </p:sp>
    </p:spTree>
    <p:extLst>
      <p:ext uri="{BB962C8B-B14F-4D97-AF65-F5344CB8AC3E}">
        <p14:creationId xmlns:p14="http://schemas.microsoft.com/office/powerpoint/2010/main" val="2333187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4197355-B646-4708-BACE-73C82C4D86F4}" type="datetimeFigureOut">
              <a:rPr lang="bg-BG" smtClean="0"/>
              <a:t>6.3.2019 г.</a:t>
            </a:fld>
            <a:endParaRPr lang="bg-BG"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bg-BG" dirty="0"/>
          </a:p>
        </p:txBody>
      </p:sp>
      <p:sp>
        <p:nvSpPr>
          <p:cNvPr id="9" name="Slide Number Placeholder 8"/>
          <p:cNvSpPr>
            <a:spLocks noGrp="1"/>
          </p:cNvSpPr>
          <p:nvPr>
            <p:ph type="sldNum" sz="quarter" idx="12"/>
          </p:nvPr>
        </p:nvSpPr>
        <p:spPr/>
        <p:txBody>
          <a:bodyPr/>
          <a:lstStyle/>
          <a:p>
            <a:fld id="{A8082669-28A1-4B89-B80F-E63050F0F7E0}" type="slidenum">
              <a:rPr lang="bg-BG" smtClean="0"/>
              <a:t>‹#›</a:t>
            </a:fld>
            <a:endParaRPr lang="bg-BG" dirty="0"/>
          </a:p>
        </p:txBody>
      </p:sp>
    </p:spTree>
    <p:extLst>
      <p:ext uri="{BB962C8B-B14F-4D97-AF65-F5344CB8AC3E}">
        <p14:creationId xmlns:p14="http://schemas.microsoft.com/office/powerpoint/2010/main" val="2893857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4197355-B646-4708-BACE-73C82C4D86F4}" type="datetimeFigureOut">
              <a:rPr lang="bg-BG" smtClean="0"/>
              <a:t>6.3.2019 г.</a:t>
            </a:fld>
            <a:endParaRPr lang="bg-BG"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bg-BG"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8082669-28A1-4B89-B80F-E63050F0F7E0}" type="slidenum">
              <a:rPr lang="bg-BG" smtClean="0"/>
              <a:t>‹#›</a:t>
            </a:fld>
            <a:endParaRPr lang="bg-BG" dirty="0"/>
          </a:p>
        </p:txBody>
      </p:sp>
    </p:spTree>
    <p:extLst>
      <p:ext uri="{BB962C8B-B14F-4D97-AF65-F5344CB8AC3E}">
        <p14:creationId xmlns:p14="http://schemas.microsoft.com/office/powerpoint/2010/main" val="2235606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4197355-B646-4708-BACE-73C82C4D86F4}" type="datetimeFigureOut">
              <a:rPr lang="bg-BG" smtClean="0"/>
              <a:t>6.3.2019 г.</a:t>
            </a:fld>
            <a:endParaRPr lang="bg-BG" dirty="0"/>
          </a:p>
        </p:txBody>
      </p:sp>
      <p:sp>
        <p:nvSpPr>
          <p:cNvPr id="6" name="Footer Placeholder 5"/>
          <p:cNvSpPr>
            <a:spLocks noGrp="1"/>
          </p:cNvSpPr>
          <p:nvPr>
            <p:ph type="ftr" sz="quarter" idx="11"/>
          </p:nvPr>
        </p:nvSpPr>
        <p:spPr/>
        <p:txBody>
          <a:bodyPr/>
          <a:lstStyle/>
          <a:p>
            <a:endParaRPr lang="bg-BG" dirty="0"/>
          </a:p>
        </p:txBody>
      </p:sp>
      <p:sp>
        <p:nvSpPr>
          <p:cNvPr id="7" name="Slide Number Placeholder 6"/>
          <p:cNvSpPr>
            <a:spLocks noGrp="1"/>
          </p:cNvSpPr>
          <p:nvPr>
            <p:ph type="sldNum" sz="quarter" idx="12"/>
          </p:nvPr>
        </p:nvSpPr>
        <p:spPr/>
        <p:txBody>
          <a:bodyPr/>
          <a:lstStyle/>
          <a:p>
            <a:fld id="{A8082669-28A1-4B89-B80F-E63050F0F7E0}" type="slidenum">
              <a:rPr lang="bg-BG" smtClean="0"/>
              <a:t>‹#›</a:t>
            </a:fld>
            <a:endParaRPr lang="bg-BG" dirty="0"/>
          </a:p>
        </p:txBody>
      </p:sp>
    </p:spTree>
    <p:extLst>
      <p:ext uri="{BB962C8B-B14F-4D97-AF65-F5344CB8AC3E}">
        <p14:creationId xmlns:p14="http://schemas.microsoft.com/office/powerpoint/2010/main" val="4050596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4197355-B646-4708-BACE-73C82C4D86F4}" type="datetimeFigureOut">
              <a:rPr lang="bg-BG" smtClean="0"/>
              <a:t>6.3.2019 г.</a:t>
            </a:fld>
            <a:endParaRPr lang="bg-BG"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bg-BG"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8082669-28A1-4B89-B80F-E63050F0F7E0}" type="slidenum">
              <a:rPr lang="bg-BG" smtClean="0"/>
              <a:t>‹#›</a:t>
            </a:fld>
            <a:endParaRPr lang="bg-BG"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2243210"/>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image" Target="../media/image4.pn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0000"/>
            <a:shade val="97000"/>
            <a:satMod val="130000"/>
          </a:schemeClr>
        </a:solidFill>
        <a:effectLst/>
      </p:bgPr>
    </p:bg>
    <p:spTree>
      <p:nvGrpSpPr>
        <p:cNvPr id="1" name=""/>
        <p:cNvGrpSpPr/>
        <p:nvPr/>
      </p:nvGrpSpPr>
      <p:grpSpPr>
        <a:xfrm>
          <a:off x="0" y="0"/>
          <a:ext cx="0" cy="0"/>
          <a:chOff x="0" y="0"/>
          <a:chExt cx="0" cy="0"/>
        </a:xfrm>
      </p:grpSpPr>
      <p:sp>
        <p:nvSpPr>
          <p:cNvPr id="29" name="Title 28"/>
          <p:cNvSpPr>
            <a:spLocks noGrp="1"/>
          </p:cNvSpPr>
          <p:nvPr>
            <p:ph type="title" idx="4294967295"/>
          </p:nvPr>
        </p:nvSpPr>
        <p:spPr>
          <a:xfrm>
            <a:off x="0" y="2444094"/>
            <a:ext cx="12192000" cy="979488"/>
          </a:xfrm>
        </p:spPr>
        <p:txBody>
          <a:bodyPr>
            <a:noAutofit/>
          </a:bodyPr>
          <a:lstStyle/>
          <a:p>
            <a:pPr algn="ctr"/>
            <a:r>
              <a:rPr lang="bg-BG" sz="4400" b="1" dirty="0">
                <a:solidFill>
                  <a:schemeClr val="tx1">
                    <a:lumMod val="65000"/>
                    <a:lumOff val="35000"/>
                  </a:schemeClr>
                </a:solidFill>
                <a:latin typeface="Palatino Linotype" panose="02040502050505030304" pitchFamily="18" charset="0"/>
              </a:rPr>
              <a:t>Контролиране на дейностите по чистотата с Акстър ГИС</a:t>
            </a:r>
          </a:p>
        </p:txBody>
      </p:sp>
      <p:sp>
        <p:nvSpPr>
          <p:cNvPr id="40" name="Text Placeholder 39"/>
          <p:cNvSpPr>
            <a:spLocks noGrp="1"/>
          </p:cNvSpPr>
          <p:nvPr>
            <p:ph type="body" idx="4294967295"/>
          </p:nvPr>
        </p:nvSpPr>
        <p:spPr>
          <a:xfrm>
            <a:off x="0" y="4440238"/>
            <a:ext cx="12192000" cy="1100137"/>
          </a:xfrm>
        </p:spPr>
        <p:txBody>
          <a:bodyPr>
            <a:noAutofit/>
          </a:bodyPr>
          <a:lstStyle/>
          <a:p>
            <a:pPr algn="ctr"/>
            <a:r>
              <a:rPr lang="en-US" sz="1600" dirty="0">
                <a:solidFill>
                  <a:schemeClr val="tx1">
                    <a:lumMod val="65000"/>
                    <a:lumOff val="35000"/>
                  </a:schemeClr>
                </a:solidFill>
                <a:latin typeface="Palatino Linotype" panose="02040502050505030304" pitchFamily="18" charset="0"/>
              </a:rPr>
              <a:t>20</a:t>
            </a:r>
            <a:r>
              <a:rPr lang="ru-RU" sz="1600" baseline="30000" dirty="0">
                <a:solidFill>
                  <a:schemeClr val="tx1">
                    <a:lumMod val="65000"/>
                    <a:lumOff val="35000"/>
                  </a:schemeClr>
                </a:solidFill>
                <a:latin typeface="Palatino Linotype" panose="02040502050505030304" pitchFamily="18" charset="0"/>
              </a:rPr>
              <a:t>та</a:t>
            </a:r>
            <a:r>
              <a:rPr lang="en-US" sz="1600" dirty="0">
                <a:solidFill>
                  <a:schemeClr val="tx1">
                    <a:lumMod val="65000"/>
                    <a:lumOff val="35000"/>
                  </a:schemeClr>
                </a:solidFill>
                <a:latin typeface="Palatino Linotype" panose="02040502050505030304" pitchFamily="18" charset="0"/>
              </a:rPr>
              <a:t> </a:t>
            </a:r>
            <a:r>
              <a:rPr lang="bg-BG" sz="1600" dirty="0">
                <a:solidFill>
                  <a:schemeClr val="tx1">
                    <a:lumMod val="65000"/>
                    <a:lumOff val="35000"/>
                  </a:schemeClr>
                </a:solidFill>
                <a:latin typeface="Palatino Linotype" panose="02040502050505030304" pitchFamily="18" charset="0"/>
              </a:rPr>
              <a:t>ЮБИЛЕЙНА НАЦИОНАЛНА</a:t>
            </a:r>
            <a:r>
              <a:rPr lang="ru-RU" sz="1600" dirty="0">
                <a:solidFill>
                  <a:schemeClr val="tx1">
                    <a:lumMod val="65000"/>
                    <a:lumOff val="35000"/>
                  </a:schemeClr>
                </a:solidFill>
                <a:latin typeface="Palatino Linotype" panose="02040502050505030304" pitchFamily="18" charset="0"/>
              </a:rPr>
              <a:t> КОНФЕРЕНЦИЯ ПО ЕЛЕКТРОННО УПРАВЛЕНИЕ </a:t>
            </a:r>
          </a:p>
          <a:p>
            <a:pPr algn="ctr"/>
            <a:r>
              <a:rPr lang="bg-BG" sz="1600" i="1" dirty="0">
                <a:solidFill>
                  <a:schemeClr val="tx1">
                    <a:lumMod val="65000"/>
                    <a:lumOff val="35000"/>
                  </a:schemeClr>
                </a:solidFill>
                <a:latin typeface="Palatino Linotype" panose="02040502050505030304" pitchFamily="18" charset="0"/>
              </a:rPr>
              <a:t>Е</a:t>
            </a:r>
            <a:r>
              <a:rPr lang="bg-BG" sz="1600" dirty="0">
                <a:solidFill>
                  <a:schemeClr val="tx1">
                    <a:lumMod val="65000"/>
                    <a:lumOff val="35000"/>
                  </a:schemeClr>
                </a:solidFill>
                <a:latin typeface="Palatino Linotype" panose="02040502050505030304" pitchFamily="18" charset="0"/>
              </a:rPr>
              <a:t>-УПРАВЛЕНИЕ ЗА УСТОЙЧИВО РАЗВИТИЕ</a:t>
            </a:r>
          </a:p>
          <a:p>
            <a:pPr algn="ctr"/>
            <a:r>
              <a:rPr lang="ru-RU" sz="1600" dirty="0">
                <a:solidFill>
                  <a:schemeClr val="tx1">
                    <a:lumMod val="65000"/>
                    <a:lumOff val="35000"/>
                  </a:schemeClr>
                </a:solidFill>
                <a:latin typeface="Palatino Linotype" panose="02040502050505030304" pitchFamily="18" charset="0"/>
              </a:rPr>
              <a:t>07 МАРТ</a:t>
            </a:r>
            <a:r>
              <a:rPr lang="en-US" sz="1600" dirty="0">
                <a:solidFill>
                  <a:schemeClr val="tx1">
                    <a:lumMod val="65000"/>
                    <a:lumOff val="35000"/>
                  </a:schemeClr>
                </a:solidFill>
                <a:latin typeface="Palatino Linotype" panose="02040502050505030304" pitchFamily="18" charset="0"/>
              </a:rPr>
              <a:t> •</a:t>
            </a:r>
            <a:r>
              <a:rPr lang="ru-RU" sz="1600" dirty="0">
                <a:solidFill>
                  <a:schemeClr val="tx1">
                    <a:lumMod val="65000"/>
                    <a:lumOff val="35000"/>
                  </a:schemeClr>
                </a:solidFill>
                <a:latin typeface="Palatino Linotype" panose="02040502050505030304" pitchFamily="18" charset="0"/>
              </a:rPr>
              <a:t> 2019 г.</a:t>
            </a:r>
            <a:r>
              <a:rPr lang="en-US" sz="1600" dirty="0">
                <a:solidFill>
                  <a:schemeClr val="tx1">
                    <a:lumMod val="65000"/>
                    <a:lumOff val="35000"/>
                  </a:schemeClr>
                </a:solidFill>
                <a:latin typeface="Palatino Linotype" panose="02040502050505030304" pitchFamily="18" charset="0"/>
              </a:rPr>
              <a:t> </a:t>
            </a:r>
            <a:r>
              <a:rPr lang="ru-RU" sz="1600" dirty="0">
                <a:solidFill>
                  <a:schemeClr val="tx1">
                    <a:lumMod val="65000"/>
                    <a:lumOff val="35000"/>
                  </a:schemeClr>
                </a:solidFill>
                <a:latin typeface="Palatino Linotype" panose="02040502050505030304" pitchFamily="18" charset="0"/>
              </a:rPr>
              <a:t>• СОФИЯ</a:t>
            </a:r>
          </a:p>
          <a:p>
            <a:pPr algn="ctr"/>
            <a:r>
              <a:rPr lang="bg-BG" sz="1600" b="1" dirty="0">
                <a:solidFill>
                  <a:schemeClr val="tx1">
                    <a:lumMod val="65000"/>
                    <a:lumOff val="35000"/>
                  </a:schemeClr>
                </a:solidFill>
                <a:latin typeface="Palatino Linotype" panose="02040502050505030304" pitchFamily="18" charset="0"/>
              </a:rPr>
              <a:t>Д-Р ИНЖ. АЛЕКСАНДЪР ПЕТКОВ, ИЛИЯ КЪРКЪМОВ</a:t>
            </a:r>
          </a:p>
          <a:p>
            <a:endParaRPr lang="bg-BG" sz="1600" dirty="0">
              <a:solidFill>
                <a:schemeClr val="tx1">
                  <a:lumMod val="65000"/>
                  <a:lumOff val="35000"/>
                </a:schemeClr>
              </a:solidFill>
              <a:latin typeface="Palatino Linotype" panose="02040502050505030304" pitchFamily="18" charset="0"/>
            </a:endParaRPr>
          </a:p>
        </p:txBody>
      </p:sp>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575" y="149006"/>
            <a:ext cx="624650" cy="644181"/>
          </a:xfrm>
          <a:prstGeom prst="rect">
            <a:avLst/>
          </a:prstGeom>
        </p:spPr>
      </p:pic>
      <p:cxnSp>
        <p:nvCxnSpPr>
          <p:cNvPr id="34" name="Straight Connector 33"/>
          <p:cNvCxnSpPr/>
          <p:nvPr/>
        </p:nvCxnSpPr>
        <p:spPr>
          <a:xfrm>
            <a:off x="0" y="908664"/>
            <a:ext cx="12192000" cy="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1049756" y="178708"/>
            <a:ext cx="11389235" cy="584775"/>
          </a:xfrm>
          <a:prstGeom prst="rect">
            <a:avLst/>
          </a:prstGeom>
          <a:noFill/>
        </p:spPr>
        <p:txBody>
          <a:bodyPr wrap="square" rtlCol="0">
            <a:spAutoFit/>
          </a:bodyPr>
          <a:lstStyle/>
          <a:p>
            <a:r>
              <a:rPr lang="bg-BG" sz="3200" b="1" dirty="0">
                <a:solidFill>
                  <a:srgbClr val="1B7EB9"/>
                </a:solidFill>
                <a:latin typeface="Palatino Linotype" panose="02040502050505030304" pitchFamily="18" charset="0"/>
              </a:rPr>
              <a:t>СГ </a:t>
            </a:r>
            <a:r>
              <a:rPr lang="bg-BG" sz="3200" b="1" dirty="0">
                <a:solidFill>
                  <a:srgbClr val="1B7EB9"/>
                </a:solidFill>
                <a:latin typeface="Palatino Linotype" panose="02040502050505030304" pitchFamily="18" charset="0"/>
              </a:rPr>
              <a:t>„АКСТЪР“ – Технически университет - София</a:t>
            </a:r>
          </a:p>
        </p:txBody>
      </p:sp>
    </p:spTree>
    <p:extLst>
      <p:ext uri="{BB962C8B-B14F-4D97-AF65-F5344CB8AC3E}">
        <p14:creationId xmlns:p14="http://schemas.microsoft.com/office/powerpoint/2010/main" val="20552231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149006"/>
            <a:ext cx="12192000" cy="6038646"/>
            <a:chOff x="0" y="149006"/>
            <a:chExt cx="12192000" cy="6038646"/>
          </a:xfrm>
        </p:grpSpPr>
        <p:sp>
          <p:nvSpPr>
            <p:cNvPr id="2" name="TextBox 1"/>
            <p:cNvSpPr txBox="1"/>
            <p:nvPr/>
          </p:nvSpPr>
          <p:spPr>
            <a:xfrm>
              <a:off x="161575" y="908664"/>
              <a:ext cx="8782812" cy="2369880"/>
            </a:xfrm>
            <a:prstGeom prst="rect">
              <a:avLst/>
            </a:prstGeom>
            <a:noFill/>
          </p:spPr>
          <p:txBody>
            <a:bodyPr wrap="square" rtlCol="0">
              <a:spAutoFit/>
            </a:bodyPr>
            <a:lstStyle/>
            <a:p>
              <a:r>
                <a:rPr lang="bg-BG" sz="2400" b="1" dirty="0">
                  <a:solidFill>
                    <a:schemeClr val="tx1">
                      <a:lumMod val="65000"/>
                      <a:lumOff val="35000"/>
                    </a:schemeClr>
                  </a:solidFill>
                  <a:latin typeface="Palatino Linotype" panose="02040502050505030304" pitchFamily="18" charset="0"/>
                </a:rPr>
                <a:t>Основни възможности</a:t>
              </a:r>
              <a:endParaRPr lang="en-US" sz="2400" b="1" dirty="0">
                <a:solidFill>
                  <a:schemeClr val="tx1">
                    <a:lumMod val="65000"/>
                    <a:lumOff val="35000"/>
                  </a:schemeClr>
                </a:solidFill>
                <a:latin typeface="Palatino Linotype" panose="02040502050505030304" pitchFamily="18" charset="0"/>
              </a:endParaRPr>
            </a:p>
            <a:p>
              <a:pPr marL="600030" lvl="1" indent="-257156">
                <a:buFont typeface="Wingdings" panose="05000000000000000000" pitchFamily="2" charset="2"/>
                <a:buChar char="§"/>
              </a:pPr>
              <a:r>
                <a:rPr lang="ru-RU" sz="2100" dirty="0">
                  <a:solidFill>
                    <a:schemeClr val="tx1">
                      <a:lumMod val="65000"/>
                      <a:lumOff val="35000"/>
                    </a:schemeClr>
                  </a:solidFill>
                  <a:latin typeface="Palatino Linotype" panose="02040502050505030304" pitchFamily="18" charset="0"/>
                </a:rPr>
                <a:t>Изграждане на </a:t>
              </a:r>
              <a:r>
                <a:rPr lang="en-US" sz="2100" dirty="0">
                  <a:solidFill>
                    <a:schemeClr val="tx1">
                      <a:lumMod val="65000"/>
                      <a:lumOff val="35000"/>
                    </a:schemeClr>
                  </a:solidFill>
                  <a:latin typeface="Palatino Linotype" panose="02040502050505030304" pitchFamily="18" charset="0"/>
                </a:rPr>
                <a:t>3D</a:t>
              </a:r>
              <a:r>
                <a:rPr lang="ru-RU" sz="2100" dirty="0">
                  <a:solidFill>
                    <a:schemeClr val="tx1">
                      <a:lumMod val="65000"/>
                      <a:lumOff val="35000"/>
                    </a:schemeClr>
                  </a:solidFill>
                  <a:latin typeface="Palatino Linotype" panose="02040502050505030304" pitchFamily="18" charset="0"/>
                </a:rPr>
                <a:t> модел</a:t>
              </a:r>
            </a:p>
            <a:p>
              <a:pPr marL="600030" lvl="1" indent="-257156">
                <a:buFont typeface="Wingdings" panose="05000000000000000000" pitchFamily="2" charset="2"/>
                <a:buChar char="§"/>
              </a:pPr>
              <a:r>
                <a:rPr lang="ru-RU" sz="2100" dirty="0">
                  <a:solidFill>
                    <a:schemeClr val="tx1">
                      <a:lumMod val="65000"/>
                      <a:lumOff val="35000"/>
                    </a:schemeClr>
                  </a:solidFill>
                  <a:latin typeface="Palatino Linotype" panose="02040502050505030304" pitchFamily="18" charset="0"/>
                </a:rPr>
                <a:t>Въвеждане на структурни линии, линии на прекъсване и други</a:t>
              </a:r>
              <a:endParaRPr lang="en-US" sz="2100" dirty="0">
                <a:solidFill>
                  <a:schemeClr val="tx1">
                    <a:lumMod val="65000"/>
                    <a:lumOff val="35000"/>
                  </a:schemeClr>
                </a:solidFill>
                <a:latin typeface="Palatino Linotype" panose="02040502050505030304" pitchFamily="18" charset="0"/>
              </a:endParaRPr>
            </a:p>
            <a:p>
              <a:pPr marL="600030" lvl="1" indent="-257156">
                <a:buFont typeface="Wingdings" panose="05000000000000000000" pitchFamily="2" charset="2"/>
                <a:buChar char="§"/>
              </a:pPr>
              <a:r>
                <a:rPr lang="bg-BG" sz="2100" dirty="0">
                  <a:solidFill>
                    <a:schemeClr val="tx1">
                      <a:lumMod val="65000"/>
                      <a:lumOff val="35000"/>
                    </a:schemeClr>
                  </a:solidFill>
                  <a:latin typeface="Palatino Linotype" panose="02040502050505030304" pitchFamily="18" charset="0"/>
                </a:rPr>
                <a:t>Автоматично генериране на хоризонтали</a:t>
              </a:r>
              <a:endParaRPr lang="ru-RU" sz="2100" dirty="0">
                <a:solidFill>
                  <a:schemeClr val="tx1">
                    <a:lumMod val="65000"/>
                    <a:lumOff val="35000"/>
                  </a:schemeClr>
                </a:solidFill>
                <a:latin typeface="Palatino Linotype" panose="02040502050505030304" pitchFamily="18" charset="0"/>
              </a:endParaRPr>
            </a:p>
            <a:p>
              <a:pPr marL="600030" lvl="1" indent="-257156">
                <a:buFont typeface="Wingdings" panose="05000000000000000000" pitchFamily="2" charset="2"/>
                <a:buChar char="§"/>
              </a:pPr>
              <a:r>
                <a:rPr lang="bg-BG" sz="2100" dirty="0">
                  <a:solidFill>
                    <a:schemeClr val="tx1">
                      <a:lumMod val="65000"/>
                      <a:lumOff val="35000"/>
                    </a:schemeClr>
                  </a:solidFill>
                  <a:latin typeface="Palatino Linotype" panose="02040502050505030304" pitchFamily="18" charset="0"/>
                </a:rPr>
                <a:t>Инструменти за анализ на генерирания 3</a:t>
              </a:r>
              <a:r>
                <a:rPr lang="en-US" sz="2100" dirty="0">
                  <a:solidFill>
                    <a:schemeClr val="tx1">
                      <a:lumMod val="65000"/>
                      <a:lumOff val="35000"/>
                    </a:schemeClr>
                  </a:solidFill>
                  <a:latin typeface="Palatino Linotype" panose="02040502050505030304" pitchFamily="18" charset="0"/>
                </a:rPr>
                <a:t>D </a:t>
              </a:r>
              <a:r>
                <a:rPr lang="bg-BG" sz="2100" dirty="0">
                  <a:solidFill>
                    <a:schemeClr val="tx1">
                      <a:lumMod val="65000"/>
                      <a:lumOff val="35000"/>
                    </a:schemeClr>
                  </a:solidFill>
                  <a:latin typeface="Palatino Linotype" panose="02040502050505030304" pitchFamily="18" charset="0"/>
                </a:rPr>
                <a:t>модел</a:t>
              </a:r>
            </a:p>
            <a:p>
              <a:pPr marL="600030" lvl="1" indent="-257156">
                <a:buFont typeface="Wingdings" panose="05000000000000000000" pitchFamily="2" charset="2"/>
                <a:buChar char="§"/>
              </a:pPr>
              <a:endParaRPr lang="en-US" sz="2000" dirty="0">
                <a:solidFill>
                  <a:schemeClr val="tx1">
                    <a:lumMod val="65000"/>
                    <a:lumOff val="35000"/>
                  </a:schemeClr>
                </a:solidFill>
                <a:latin typeface="Palatino Linotype" panose="02040502050505030304" pitchFamily="18" charset="0"/>
              </a:endParaRPr>
            </a:p>
            <a:p>
              <a:pPr marL="600030" lvl="1" indent="-257156">
                <a:buFont typeface="Wingdings" panose="05000000000000000000" pitchFamily="2" charset="2"/>
                <a:buChar char="§"/>
              </a:pPr>
              <a:endParaRPr lang="ru-RU" sz="2000" b="1" dirty="0">
                <a:solidFill>
                  <a:schemeClr val="tx1">
                    <a:lumMod val="65000"/>
                    <a:lumOff val="35000"/>
                  </a:schemeClr>
                </a:solidFill>
                <a:latin typeface="Palatino Linotype" panose="02040502050505030304"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1070" y="2781718"/>
              <a:ext cx="5221863" cy="3405934"/>
            </a:xfrm>
            <a:prstGeom prst="rect">
              <a:avLst/>
            </a:prstGeom>
            <a:ln>
              <a:noFill/>
            </a:ln>
            <a:effectLst>
              <a:outerShdw blurRad="190500" algn="tl" rotWithShape="0">
                <a:srgbClr val="000000">
                  <a:alpha val="70000"/>
                </a:srgbClr>
              </a:outerShdw>
            </a:effec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575" y="149006"/>
              <a:ext cx="624650" cy="644181"/>
            </a:xfrm>
            <a:prstGeom prst="rect">
              <a:avLst/>
            </a:prstGeom>
          </p:spPr>
        </p:pic>
        <p:cxnSp>
          <p:nvCxnSpPr>
            <p:cNvPr id="10" name="Straight Connector 9"/>
            <p:cNvCxnSpPr/>
            <p:nvPr/>
          </p:nvCxnSpPr>
          <p:spPr>
            <a:xfrm>
              <a:off x="0" y="908664"/>
              <a:ext cx="12192000" cy="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a:off x="1049070" y="140357"/>
            <a:ext cx="10948489" cy="663402"/>
          </a:xfrm>
          <a:prstGeom prst="rect">
            <a:avLst/>
          </a:prstGeom>
          <a:noFill/>
        </p:spPr>
        <p:txBody>
          <a:bodyPr wrap="square" rtlCol="0">
            <a:spAutoFit/>
          </a:bodyPr>
          <a:lstStyle/>
          <a:p>
            <a:r>
              <a:rPr lang="bg-BG" sz="3600" b="1" dirty="0">
                <a:solidFill>
                  <a:srgbClr val="1B7EB9"/>
                </a:solidFill>
                <a:latin typeface="Palatino Linotype" panose="02040502050505030304" pitchFamily="18" charset="0"/>
              </a:rPr>
              <a:t>3</a:t>
            </a:r>
            <a:r>
              <a:rPr lang="en-US" sz="3600" b="1" dirty="0">
                <a:solidFill>
                  <a:srgbClr val="1B7EB9"/>
                </a:solidFill>
                <a:latin typeface="Palatino Linotype" panose="02040502050505030304" pitchFamily="18" charset="0"/>
              </a:rPr>
              <a:t>D </a:t>
            </a:r>
            <a:r>
              <a:rPr lang="bg-BG" sz="3600" b="1" dirty="0">
                <a:solidFill>
                  <a:srgbClr val="1B7EB9"/>
                </a:solidFill>
                <a:latin typeface="Palatino Linotype" panose="02040502050505030304" pitchFamily="18" charset="0"/>
              </a:rPr>
              <a:t>модел</a:t>
            </a:r>
            <a:endParaRPr lang="bg-BG" sz="3600" b="1" dirty="0">
              <a:solidFill>
                <a:srgbClr val="1B7EB9"/>
              </a:solidFill>
              <a:latin typeface="Palatino Linotype" panose="02040502050505030304" pitchFamily="18" charset="0"/>
            </a:endParaRPr>
          </a:p>
        </p:txBody>
      </p:sp>
    </p:spTree>
    <p:extLst>
      <p:ext uri="{BB962C8B-B14F-4D97-AF65-F5344CB8AC3E}">
        <p14:creationId xmlns:p14="http://schemas.microsoft.com/office/powerpoint/2010/main" val="30577387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49006"/>
            <a:ext cx="12192000" cy="5407084"/>
            <a:chOff x="0" y="149006"/>
            <a:chExt cx="12192000" cy="5407084"/>
          </a:xfrm>
        </p:grpSpPr>
        <p:sp>
          <p:nvSpPr>
            <p:cNvPr id="2" name="TextBox 1"/>
            <p:cNvSpPr txBox="1"/>
            <p:nvPr/>
          </p:nvSpPr>
          <p:spPr>
            <a:xfrm>
              <a:off x="161575" y="908664"/>
              <a:ext cx="11851750" cy="4647426"/>
            </a:xfrm>
            <a:prstGeom prst="rect">
              <a:avLst/>
            </a:prstGeom>
            <a:noFill/>
          </p:spPr>
          <p:txBody>
            <a:bodyPr wrap="square" rtlCol="0">
              <a:spAutoFit/>
            </a:bodyPr>
            <a:lstStyle/>
            <a:p>
              <a:r>
                <a:rPr lang="bg-BG" sz="2800" b="1" dirty="0">
                  <a:solidFill>
                    <a:schemeClr val="tx1">
                      <a:lumMod val="65000"/>
                      <a:lumOff val="35000"/>
                    </a:schemeClr>
                  </a:solidFill>
                  <a:latin typeface="Palatino Linotype" panose="02040502050505030304" pitchFamily="18" charset="0"/>
                </a:rPr>
                <a:t>Каква е идеята?</a:t>
              </a:r>
            </a:p>
            <a:p>
              <a:pPr marL="600030" lvl="1" indent="-257156">
                <a:buFont typeface="Wingdings" panose="05000000000000000000" pitchFamily="2" charset="2"/>
                <a:buChar char="§"/>
              </a:pPr>
              <a:r>
                <a:rPr lang="bg-BG" sz="2400" dirty="0">
                  <a:solidFill>
                    <a:schemeClr val="tx1">
                      <a:lumMod val="65000"/>
                      <a:lumOff val="35000"/>
                    </a:schemeClr>
                  </a:solidFill>
                  <a:latin typeface="Palatino Linotype" panose="02040502050505030304" pitchFamily="18" charset="0"/>
                </a:rPr>
                <a:t>Контрол върху дейностите по чистотата (сметоизвозване, снегопочистване и т.н.)</a:t>
              </a:r>
            </a:p>
            <a:p>
              <a:pPr marL="600030" lvl="1" indent="-257156">
                <a:buFont typeface="Wingdings" panose="05000000000000000000" pitchFamily="2" charset="2"/>
                <a:buChar char="§"/>
              </a:pPr>
              <a:r>
                <a:rPr lang="bg-BG" sz="2400" dirty="0">
                  <a:solidFill>
                    <a:schemeClr val="tx1">
                      <a:lumMod val="65000"/>
                      <a:lumOff val="35000"/>
                    </a:schemeClr>
                  </a:solidFill>
                  <a:latin typeface="Palatino Linotype" panose="02040502050505030304" pitchFamily="18" charset="0"/>
                </a:rPr>
                <a:t>Следене в реално време на машините, извършващи почистването, както и техния маршрут</a:t>
              </a:r>
            </a:p>
            <a:p>
              <a:pPr marL="600030" lvl="1" indent="-257156">
                <a:buFont typeface="Wingdings" panose="05000000000000000000" pitchFamily="2" charset="2"/>
                <a:buChar char="§"/>
              </a:pPr>
              <a:r>
                <a:rPr lang="bg-BG" sz="2400" dirty="0">
                  <a:solidFill>
                    <a:schemeClr val="tx1">
                      <a:lumMod val="65000"/>
                      <a:lumOff val="35000"/>
                    </a:schemeClr>
                  </a:solidFill>
                  <a:latin typeface="Palatino Linotype" panose="02040502050505030304" pitchFamily="18" charset="0"/>
                </a:rPr>
                <a:t>Различни видове справки за извършената дейност спрямо различни критерии (за даден период от време, за конкретни райони и т.н.)</a:t>
              </a:r>
            </a:p>
            <a:p>
              <a:pPr lvl="1"/>
              <a:endParaRPr lang="bg-BG" sz="2400" b="1" dirty="0">
                <a:solidFill>
                  <a:schemeClr val="tx1">
                    <a:lumMod val="65000"/>
                    <a:lumOff val="35000"/>
                  </a:schemeClr>
                </a:solidFill>
                <a:latin typeface="Palatino Linotype" panose="02040502050505030304" pitchFamily="18" charset="0"/>
              </a:endParaRPr>
            </a:p>
            <a:p>
              <a:r>
                <a:rPr lang="bg-BG" sz="2800" b="1" dirty="0">
                  <a:solidFill>
                    <a:schemeClr val="tx1">
                      <a:lumMod val="65000"/>
                      <a:lumOff val="35000"/>
                    </a:schemeClr>
                  </a:solidFill>
                  <a:latin typeface="Palatino Linotype" panose="02040502050505030304" pitchFamily="18" charset="0"/>
                </a:rPr>
                <a:t>Защо?</a:t>
              </a:r>
              <a:endParaRPr lang="bg-BG" sz="2800" b="1" dirty="0">
                <a:solidFill>
                  <a:schemeClr val="tx1">
                    <a:lumMod val="65000"/>
                    <a:lumOff val="35000"/>
                  </a:schemeClr>
                </a:solidFill>
                <a:latin typeface="Palatino Linotype" panose="02040502050505030304" pitchFamily="18" charset="0"/>
              </a:endParaRPr>
            </a:p>
            <a:p>
              <a:pPr marL="600030" lvl="1" indent="-257156">
                <a:buFont typeface="Wingdings" panose="05000000000000000000" pitchFamily="2" charset="2"/>
                <a:buChar char="§"/>
              </a:pPr>
              <a:r>
                <a:rPr lang="bg-BG" sz="2400" dirty="0">
                  <a:solidFill>
                    <a:schemeClr val="tx1">
                      <a:lumMod val="65000"/>
                      <a:lumOff val="35000"/>
                    </a:schemeClr>
                  </a:solidFill>
                  <a:latin typeface="Palatino Linotype" panose="02040502050505030304" pitchFamily="18" charset="0"/>
                </a:rPr>
                <a:t>По-чисти </a:t>
              </a:r>
              <a:r>
                <a:rPr lang="bg-BG" sz="2400" dirty="0" smtClean="0">
                  <a:solidFill>
                    <a:schemeClr val="tx1">
                      <a:lumMod val="65000"/>
                      <a:lumOff val="35000"/>
                    </a:schemeClr>
                  </a:solidFill>
                  <a:latin typeface="Palatino Linotype" panose="02040502050505030304" pitchFamily="18" charset="0"/>
                </a:rPr>
                <a:t>улици</a:t>
              </a:r>
            </a:p>
            <a:p>
              <a:pPr marL="600030" lvl="1" indent="-257156">
                <a:buFont typeface="Wingdings" panose="05000000000000000000" pitchFamily="2" charset="2"/>
                <a:buChar char="§"/>
              </a:pPr>
              <a:r>
                <a:rPr lang="bg-BG" sz="2400" dirty="0" smtClean="0">
                  <a:solidFill>
                    <a:schemeClr val="tx1">
                      <a:lumMod val="65000"/>
                      <a:lumOff val="35000"/>
                    </a:schemeClr>
                  </a:solidFill>
                  <a:latin typeface="Palatino Linotype" panose="02040502050505030304" pitchFamily="18" charset="0"/>
                </a:rPr>
                <a:t>По-чисти градове</a:t>
              </a:r>
            </a:p>
            <a:p>
              <a:pPr marL="600030" lvl="1" indent="-257156">
                <a:buFont typeface="Wingdings" panose="05000000000000000000" pitchFamily="2" charset="2"/>
                <a:buChar char="§"/>
              </a:pPr>
              <a:r>
                <a:rPr lang="bg-BG" sz="2400" dirty="0" smtClean="0">
                  <a:solidFill>
                    <a:schemeClr val="tx1">
                      <a:lumMod val="65000"/>
                      <a:lumOff val="35000"/>
                    </a:schemeClr>
                  </a:solidFill>
                  <a:latin typeface="Palatino Linotype" panose="02040502050505030304" pitchFamily="18" charset="0"/>
                </a:rPr>
                <a:t>По-чиста </a:t>
              </a:r>
              <a:r>
                <a:rPr lang="bg-BG" sz="2400" dirty="0">
                  <a:solidFill>
                    <a:schemeClr val="tx1">
                      <a:lumMod val="65000"/>
                      <a:lumOff val="35000"/>
                    </a:schemeClr>
                  </a:solidFill>
                  <a:latin typeface="Palatino Linotype" panose="02040502050505030304" pitchFamily="18" charset="0"/>
                </a:rPr>
                <a:t>планета</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575" y="149006"/>
              <a:ext cx="624650" cy="644181"/>
            </a:xfrm>
            <a:prstGeom prst="rect">
              <a:avLst/>
            </a:prstGeom>
          </p:spPr>
        </p:pic>
        <p:cxnSp>
          <p:nvCxnSpPr>
            <p:cNvPr id="10" name="Straight Connector 9"/>
            <p:cNvCxnSpPr/>
            <p:nvPr/>
          </p:nvCxnSpPr>
          <p:spPr>
            <a:xfrm>
              <a:off x="0" y="908664"/>
              <a:ext cx="12192000" cy="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a:off x="1049070" y="140357"/>
            <a:ext cx="10948489" cy="663402"/>
          </a:xfrm>
          <a:prstGeom prst="rect">
            <a:avLst/>
          </a:prstGeom>
          <a:noFill/>
        </p:spPr>
        <p:txBody>
          <a:bodyPr wrap="square" rtlCol="0">
            <a:spAutoFit/>
          </a:bodyPr>
          <a:lstStyle/>
          <a:p>
            <a:r>
              <a:rPr lang="bg-BG" sz="3600" b="1" dirty="0">
                <a:solidFill>
                  <a:srgbClr val="1B7EB9"/>
                </a:solidFill>
                <a:latin typeface="Palatino Linotype" panose="02040502050505030304" pitchFamily="18" charset="0"/>
              </a:rPr>
              <a:t>Дейности по чистотата с Акстър ГИС</a:t>
            </a:r>
            <a:endParaRPr lang="bg-BG" sz="3600" b="1" dirty="0">
              <a:solidFill>
                <a:srgbClr val="1B7EB9"/>
              </a:solidFill>
              <a:latin typeface="Palatino Linotype" panose="02040502050505030304" pitchFamily="18" charset="0"/>
            </a:endParaRPr>
          </a:p>
        </p:txBody>
      </p:sp>
    </p:spTree>
    <p:extLst>
      <p:ext uri="{BB962C8B-B14F-4D97-AF65-F5344CB8AC3E}">
        <p14:creationId xmlns:p14="http://schemas.microsoft.com/office/powerpoint/2010/main" val="16312702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 name="Group 3"/>
          <p:cNvGrpSpPr/>
          <p:nvPr/>
        </p:nvGrpSpPr>
        <p:grpSpPr>
          <a:xfrm>
            <a:off x="0" y="149006"/>
            <a:ext cx="12192000" cy="5715766"/>
            <a:chOff x="0" y="149006"/>
            <a:chExt cx="12192000" cy="5715766"/>
          </a:xfrm>
        </p:grpSpPr>
        <p:sp>
          <p:nvSpPr>
            <p:cNvPr id="2" name="TextBox 1"/>
            <p:cNvSpPr txBox="1"/>
            <p:nvPr/>
          </p:nvSpPr>
          <p:spPr>
            <a:xfrm>
              <a:off x="161575" y="908664"/>
              <a:ext cx="3200758" cy="2369880"/>
            </a:xfrm>
            <a:prstGeom prst="rect">
              <a:avLst/>
            </a:prstGeom>
            <a:noFill/>
          </p:spPr>
          <p:txBody>
            <a:bodyPr wrap="square" rtlCol="0">
              <a:spAutoFit/>
            </a:bodyPr>
            <a:lstStyle/>
            <a:p>
              <a:r>
                <a:rPr lang="bg-BG" sz="2800" b="1" dirty="0">
                  <a:solidFill>
                    <a:schemeClr val="tx1">
                      <a:lumMod val="65000"/>
                      <a:lumOff val="35000"/>
                    </a:schemeClr>
                  </a:solidFill>
                  <a:latin typeface="Palatino Linotype" panose="02040502050505030304" pitchFamily="18" charset="0"/>
                </a:rPr>
                <a:t>Цифров </a:t>
              </a:r>
              <a:r>
                <a:rPr lang="bg-BG" sz="2800" b="1" dirty="0">
                  <a:solidFill>
                    <a:schemeClr val="tx1">
                      <a:lumMod val="65000"/>
                      <a:lumOff val="35000"/>
                    </a:schemeClr>
                  </a:solidFill>
                  <a:latin typeface="Palatino Linotype" panose="02040502050505030304" pitchFamily="18" charset="0"/>
                </a:rPr>
                <a:t>модел</a:t>
              </a:r>
              <a:endParaRPr lang="bg-BG" sz="2800" b="1" dirty="0">
                <a:solidFill>
                  <a:schemeClr val="tx1">
                    <a:lumMod val="65000"/>
                    <a:lumOff val="35000"/>
                  </a:schemeClr>
                </a:solidFill>
                <a:latin typeface="Palatino Linotype" panose="02040502050505030304" pitchFamily="18" charset="0"/>
              </a:endParaRPr>
            </a:p>
            <a:p>
              <a:pPr marL="600030" lvl="1" indent="-257156">
                <a:buFont typeface="Wingdings" panose="05000000000000000000" pitchFamily="2" charset="2"/>
                <a:buChar char="§"/>
              </a:pPr>
              <a:r>
                <a:rPr lang="bg-BG" sz="2400" dirty="0">
                  <a:solidFill>
                    <a:schemeClr val="tx1">
                      <a:lumMod val="65000"/>
                      <a:lumOff val="35000"/>
                    </a:schemeClr>
                  </a:solidFill>
                  <a:latin typeface="Palatino Linotype" panose="02040502050505030304" pitchFamily="18" charset="0"/>
                </a:rPr>
                <a:t>Улични </a:t>
              </a:r>
              <a:r>
                <a:rPr lang="bg-BG" sz="2400" dirty="0">
                  <a:solidFill>
                    <a:schemeClr val="tx1">
                      <a:lumMod val="65000"/>
                      <a:lumOff val="35000"/>
                    </a:schemeClr>
                  </a:solidFill>
                  <a:latin typeface="Palatino Linotype" panose="02040502050505030304" pitchFamily="18" charset="0"/>
                </a:rPr>
                <a:t>отсечки</a:t>
              </a:r>
              <a:endParaRPr lang="en-US" sz="2400" dirty="0">
                <a:solidFill>
                  <a:schemeClr val="tx1">
                    <a:lumMod val="65000"/>
                    <a:lumOff val="35000"/>
                  </a:schemeClr>
                </a:solidFill>
                <a:latin typeface="Palatino Linotype" panose="02040502050505030304" pitchFamily="18" charset="0"/>
              </a:endParaRPr>
            </a:p>
            <a:p>
              <a:pPr marL="600030" lvl="1" indent="-257156">
                <a:buFont typeface="Wingdings" panose="05000000000000000000" pitchFamily="2" charset="2"/>
                <a:buChar char="§"/>
              </a:pPr>
              <a:r>
                <a:rPr lang="bg-BG" sz="2400" dirty="0">
                  <a:solidFill>
                    <a:schemeClr val="tx1">
                      <a:lumMod val="65000"/>
                      <a:lumOff val="35000"/>
                    </a:schemeClr>
                  </a:solidFill>
                  <a:latin typeface="Palatino Linotype" panose="02040502050505030304" pitchFamily="18" charset="0"/>
                </a:rPr>
                <a:t>Трасета</a:t>
              </a:r>
              <a:endParaRPr lang="bg-BG" sz="2400" dirty="0">
                <a:solidFill>
                  <a:schemeClr val="tx1">
                    <a:lumMod val="65000"/>
                    <a:lumOff val="35000"/>
                  </a:schemeClr>
                </a:solidFill>
                <a:latin typeface="Palatino Linotype" panose="02040502050505030304" pitchFamily="18" charset="0"/>
              </a:endParaRPr>
            </a:p>
            <a:p>
              <a:pPr marL="600030" lvl="1" indent="-257156">
                <a:buFont typeface="Wingdings" panose="05000000000000000000" pitchFamily="2" charset="2"/>
                <a:buChar char="§"/>
              </a:pPr>
              <a:r>
                <a:rPr lang="bg-BG" sz="2400" dirty="0">
                  <a:solidFill>
                    <a:schemeClr val="tx1">
                      <a:lumMod val="65000"/>
                      <a:lumOff val="35000"/>
                    </a:schemeClr>
                  </a:solidFill>
                  <a:latin typeface="Palatino Linotype" panose="02040502050505030304" pitchFamily="18" charset="0"/>
                </a:rPr>
                <a:t>Маршрути</a:t>
              </a:r>
              <a:endParaRPr lang="bg-BG" sz="2400" dirty="0">
                <a:solidFill>
                  <a:schemeClr val="tx1">
                    <a:lumMod val="65000"/>
                    <a:lumOff val="35000"/>
                  </a:schemeClr>
                </a:solidFill>
                <a:latin typeface="Palatino Linotype" panose="02040502050505030304" pitchFamily="18" charset="0"/>
              </a:endParaRPr>
            </a:p>
            <a:p>
              <a:pPr marL="600030" lvl="1" indent="-257156">
                <a:buFont typeface="Wingdings" panose="05000000000000000000" pitchFamily="2" charset="2"/>
                <a:buChar char="§"/>
              </a:pPr>
              <a:r>
                <a:rPr lang="bg-BG" sz="2400" dirty="0">
                  <a:solidFill>
                    <a:schemeClr val="tx1">
                      <a:lumMod val="65000"/>
                      <a:lumOff val="35000"/>
                    </a:schemeClr>
                  </a:solidFill>
                  <a:latin typeface="Palatino Linotype" panose="02040502050505030304" pitchFamily="18" charset="0"/>
                </a:rPr>
                <a:t>Райони</a:t>
              </a:r>
            </a:p>
            <a:p>
              <a:pPr marL="600030" lvl="1" indent="-257156">
                <a:buFont typeface="Wingdings" panose="05000000000000000000" pitchFamily="2" charset="2"/>
                <a:buChar char="§"/>
              </a:pPr>
              <a:r>
                <a:rPr lang="bg-BG" sz="2400" dirty="0">
                  <a:solidFill>
                    <a:schemeClr val="tx1">
                      <a:lumMod val="65000"/>
                      <a:lumOff val="35000"/>
                    </a:schemeClr>
                  </a:solidFill>
                  <a:latin typeface="Palatino Linotype" panose="02040502050505030304" pitchFamily="18" charset="0"/>
                </a:rPr>
                <a:t>Сектори </a:t>
              </a:r>
              <a:endParaRPr lang="en-US" sz="2400" dirty="0">
                <a:solidFill>
                  <a:schemeClr val="tx1">
                    <a:lumMod val="65000"/>
                    <a:lumOff val="35000"/>
                  </a:schemeClr>
                </a:solidFill>
                <a:latin typeface="Palatino Linotype" panose="02040502050505030304"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3908" y="1406604"/>
              <a:ext cx="8102707" cy="4458168"/>
            </a:xfrm>
            <a:prstGeom prst="rect">
              <a:avLst/>
            </a:prstGeom>
            <a:solidFill>
              <a:srgbClr val="FFFFFF">
                <a:shade val="85000"/>
              </a:srgbClr>
            </a:solidFill>
            <a:ln w="571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575" y="149006"/>
              <a:ext cx="624650" cy="644181"/>
            </a:xfrm>
            <a:prstGeom prst="rect">
              <a:avLst/>
            </a:prstGeom>
          </p:spPr>
        </p:pic>
        <p:cxnSp>
          <p:nvCxnSpPr>
            <p:cNvPr id="11" name="Straight Connector 10"/>
            <p:cNvCxnSpPr/>
            <p:nvPr/>
          </p:nvCxnSpPr>
          <p:spPr>
            <a:xfrm>
              <a:off x="0" y="908664"/>
              <a:ext cx="12192000" cy="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1049070" y="140357"/>
            <a:ext cx="10948489" cy="663402"/>
          </a:xfrm>
          <a:prstGeom prst="rect">
            <a:avLst/>
          </a:prstGeom>
          <a:noFill/>
        </p:spPr>
        <p:txBody>
          <a:bodyPr wrap="square" rtlCol="0">
            <a:spAutoFit/>
          </a:bodyPr>
          <a:lstStyle/>
          <a:p>
            <a:r>
              <a:rPr lang="bg-BG" sz="3600" b="1" dirty="0">
                <a:solidFill>
                  <a:srgbClr val="1B7EB9"/>
                </a:solidFill>
                <a:latin typeface="Palatino Linotype" panose="02040502050505030304" pitchFamily="18" charset="0"/>
              </a:rPr>
              <a:t>Изграждане на цифров модел</a:t>
            </a:r>
            <a:endParaRPr lang="bg-BG" sz="3600" b="1" dirty="0">
              <a:solidFill>
                <a:srgbClr val="1B7EB9"/>
              </a:solidFill>
              <a:latin typeface="Palatino Linotype" panose="02040502050505030304" pitchFamily="18" charset="0"/>
            </a:endParaRPr>
          </a:p>
        </p:txBody>
      </p:sp>
    </p:spTree>
    <p:extLst>
      <p:ext uri="{BB962C8B-B14F-4D97-AF65-F5344CB8AC3E}">
        <p14:creationId xmlns:p14="http://schemas.microsoft.com/office/powerpoint/2010/main" val="19226577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149006"/>
            <a:ext cx="12192000" cy="6198287"/>
            <a:chOff x="0" y="149006"/>
            <a:chExt cx="12192000" cy="6198287"/>
          </a:xfrm>
        </p:grpSpPr>
        <p:sp>
          <p:nvSpPr>
            <p:cNvPr id="2" name="TextBox 1"/>
            <p:cNvSpPr txBox="1"/>
            <p:nvPr/>
          </p:nvSpPr>
          <p:spPr>
            <a:xfrm>
              <a:off x="161575" y="917020"/>
              <a:ext cx="8556756" cy="4585871"/>
            </a:xfrm>
            <a:prstGeom prst="rect">
              <a:avLst/>
            </a:prstGeom>
            <a:noFill/>
          </p:spPr>
          <p:txBody>
            <a:bodyPr wrap="square" rtlCol="0">
              <a:spAutoFit/>
            </a:bodyPr>
            <a:lstStyle/>
            <a:p>
              <a:r>
                <a:rPr lang="bg-BG" sz="2800" b="1" dirty="0">
                  <a:solidFill>
                    <a:schemeClr val="tx1">
                      <a:lumMod val="65000"/>
                      <a:lumOff val="35000"/>
                    </a:schemeClr>
                  </a:solidFill>
                  <a:latin typeface="Palatino Linotype" panose="02040502050505030304" pitchFamily="18" charset="0"/>
                </a:rPr>
                <a:t>Събиране на пространствени данни</a:t>
              </a:r>
            </a:p>
            <a:p>
              <a:pPr marL="600030" lvl="1" indent="-257156">
                <a:buFont typeface="Wingdings" panose="05000000000000000000" pitchFamily="2" charset="2"/>
                <a:buChar char="§"/>
              </a:pPr>
              <a:r>
                <a:rPr lang="bg-BG" sz="2400" dirty="0">
                  <a:solidFill>
                    <a:schemeClr val="tx1">
                      <a:lumMod val="65000"/>
                      <a:lumOff val="35000"/>
                    </a:schemeClr>
                  </a:solidFill>
                  <a:latin typeface="Palatino Linotype" panose="02040502050505030304" pitchFamily="18" charset="0"/>
                </a:rPr>
                <a:t>Ободурване на превозните средства с</a:t>
              </a:r>
              <a:r>
                <a:rPr lang="en-US" sz="2400" dirty="0">
                  <a:solidFill>
                    <a:schemeClr val="tx1">
                      <a:lumMod val="65000"/>
                      <a:lumOff val="35000"/>
                    </a:schemeClr>
                  </a:solidFill>
                  <a:latin typeface="Palatino Linotype" panose="02040502050505030304" pitchFamily="18" charset="0"/>
                </a:rPr>
                <a:t> GPS</a:t>
              </a:r>
              <a:r>
                <a:rPr lang="bg-BG" sz="2400" dirty="0">
                  <a:solidFill>
                    <a:schemeClr val="tx1">
                      <a:lumMod val="65000"/>
                      <a:lumOff val="35000"/>
                    </a:schemeClr>
                  </a:solidFill>
                  <a:latin typeface="Palatino Linotype" panose="02040502050505030304" pitchFamily="18" charset="0"/>
                </a:rPr>
                <a:t> контролери</a:t>
              </a:r>
            </a:p>
            <a:p>
              <a:pPr marL="600030" lvl="1" indent="-257156">
                <a:buFont typeface="Wingdings" panose="05000000000000000000" pitchFamily="2" charset="2"/>
                <a:buChar char="§"/>
              </a:pPr>
              <a:r>
                <a:rPr lang="bg-BG" sz="2400" dirty="0">
                  <a:solidFill>
                    <a:schemeClr val="tx1">
                      <a:lumMod val="65000"/>
                      <a:lumOff val="35000"/>
                    </a:schemeClr>
                  </a:solidFill>
                  <a:latin typeface="Palatino Linotype" panose="02040502050505030304" pitchFamily="18" charset="0"/>
                </a:rPr>
                <a:t>Събиране на информация от превозните средства</a:t>
              </a:r>
            </a:p>
            <a:p>
              <a:pPr marL="942905" lvl="2" indent="-257156">
                <a:buFont typeface="Arial" panose="020B0604020202020204" pitchFamily="34" charset="0"/>
                <a:buChar char="•"/>
              </a:pPr>
              <a:r>
                <a:rPr lang="bg-BG" sz="2400" dirty="0">
                  <a:solidFill>
                    <a:schemeClr val="tx1">
                      <a:lumMod val="65000"/>
                      <a:lumOff val="35000"/>
                    </a:schemeClr>
                  </a:solidFill>
                  <a:latin typeface="Palatino Linotype" panose="02040502050505030304" pitchFamily="18" charset="0"/>
                </a:rPr>
                <a:t>Текуща позиция</a:t>
              </a:r>
            </a:p>
            <a:p>
              <a:pPr marL="942905" lvl="2" indent="-257156">
                <a:buFont typeface="Arial" panose="020B0604020202020204" pitchFamily="34" charset="0"/>
                <a:buChar char="•"/>
              </a:pPr>
              <a:r>
                <a:rPr lang="bg-BG" sz="2400" dirty="0">
                  <a:solidFill>
                    <a:schemeClr val="tx1">
                      <a:lumMod val="65000"/>
                      <a:lumOff val="35000"/>
                    </a:schemeClr>
                  </a:solidFill>
                  <a:latin typeface="Palatino Linotype" panose="02040502050505030304" pitchFamily="18" charset="0"/>
                </a:rPr>
                <a:t>Надморска височина</a:t>
              </a:r>
            </a:p>
            <a:p>
              <a:pPr marL="942905" lvl="2" indent="-257156">
                <a:buFont typeface="Arial" panose="020B0604020202020204" pitchFamily="34" charset="0"/>
                <a:buChar char="•"/>
              </a:pPr>
              <a:r>
                <a:rPr lang="bg-BG" sz="2400" dirty="0">
                  <a:solidFill>
                    <a:schemeClr val="tx1">
                      <a:lumMod val="65000"/>
                      <a:lumOff val="35000"/>
                    </a:schemeClr>
                  </a:solidFill>
                  <a:latin typeface="Palatino Linotype" panose="02040502050505030304" pitchFamily="18" charset="0"/>
                </a:rPr>
                <a:t>Информация от сензори (двигател, гребло, разпръсквач и т.н.)</a:t>
              </a:r>
            </a:p>
            <a:p>
              <a:pPr marL="600030" lvl="1" indent="-257156">
                <a:buFont typeface="Wingdings" panose="05000000000000000000" pitchFamily="2" charset="2"/>
                <a:buChar char="§"/>
              </a:pPr>
              <a:r>
                <a:rPr lang="bg-BG" sz="2400" dirty="0">
                  <a:solidFill>
                    <a:schemeClr val="tx1">
                      <a:lumMod val="65000"/>
                      <a:lumOff val="35000"/>
                    </a:schemeClr>
                  </a:solidFill>
                  <a:latin typeface="Palatino Linotype" panose="02040502050505030304" pitchFamily="18" charset="0"/>
                </a:rPr>
                <a:t>Анализиране и преобразуване на пристигащата информация с цел тя да бъде съвместима с</a:t>
              </a:r>
              <a:r>
                <a:rPr lang="en-US" sz="2400" dirty="0">
                  <a:solidFill>
                    <a:schemeClr val="tx1">
                      <a:lumMod val="65000"/>
                      <a:lumOff val="35000"/>
                    </a:schemeClr>
                  </a:solidFill>
                  <a:latin typeface="Palatino Linotype" panose="02040502050505030304" pitchFamily="18" charset="0"/>
                </a:rPr>
                <a:t> </a:t>
              </a:r>
              <a:r>
                <a:rPr lang="bg-BG" sz="2400" dirty="0">
                  <a:solidFill>
                    <a:schemeClr val="tx1">
                      <a:lumMod val="65000"/>
                      <a:lumOff val="35000"/>
                    </a:schemeClr>
                  </a:solidFill>
                  <a:latin typeface="Palatino Linotype" panose="02040502050505030304" pitchFamily="18" charset="0"/>
                </a:rPr>
                <a:t>цифровия план в АКСТЪР ГИС</a:t>
              </a:r>
            </a:p>
            <a:p>
              <a:pPr marL="600030" lvl="1" indent="-257156">
                <a:buFont typeface="Wingdings" panose="05000000000000000000" pitchFamily="2" charset="2"/>
                <a:buChar char="§"/>
              </a:pPr>
              <a:r>
                <a:rPr lang="bg-BG" sz="2400" dirty="0">
                  <a:solidFill>
                    <a:schemeClr val="tx1">
                      <a:lumMod val="65000"/>
                      <a:lumOff val="35000"/>
                    </a:schemeClr>
                  </a:solidFill>
                  <a:latin typeface="Palatino Linotype" panose="02040502050505030304" pitchFamily="18" charset="0"/>
                </a:rPr>
                <a:t>Съхраняване на пристигащата информация на сървъри</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8331" y="3209955"/>
              <a:ext cx="3137338" cy="3137338"/>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575" y="149006"/>
              <a:ext cx="624650" cy="644181"/>
            </a:xfrm>
            <a:prstGeom prst="rect">
              <a:avLst/>
            </a:prstGeom>
          </p:spPr>
        </p:pic>
        <p:cxnSp>
          <p:nvCxnSpPr>
            <p:cNvPr id="11" name="Straight Connector 10"/>
            <p:cNvCxnSpPr/>
            <p:nvPr/>
          </p:nvCxnSpPr>
          <p:spPr>
            <a:xfrm>
              <a:off x="0" y="908664"/>
              <a:ext cx="12192000" cy="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1049070" y="140357"/>
            <a:ext cx="10948489" cy="663402"/>
          </a:xfrm>
          <a:prstGeom prst="rect">
            <a:avLst/>
          </a:prstGeom>
          <a:noFill/>
        </p:spPr>
        <p:txBody>
          <a:bodyPr wrap="square" rtlCol="0">
            <a:spAutoFit/>
          </a:bodyPr>
          <a:lstStyle/>
          <a:p>
            <a:r>
              <a:rPr lang="bg-BG" sz="3600" b="1" dirty="0">
                <a:solidFill>
                  <a:srgbClr val="1B7EB9"/>
                </a:solidFill>
                <a:latin typeface="Palatino Linotype" panose="02040502050505030304" pitchFamily="18" charset="0"/>
              </a:rPr>
              <a:t>Анализ и обработка на </a:t>
            </a:r>
            <a:r>
              <a:rPr lang="en-US" sz="3600" b="1" dirty="0">
                <a:solidFill>
                  <a:srgbClr val="1B7EB9"/>
                </a:solidFill>
                <a:latin typeface="Palatino Linotype" panose="02040502050505030304" pitchFamily="18" charset="0"/>
              </a:rPr>
              <a:t>GPS </a:t>
            </a:r>
            <a:r>
              <a:rPr lang="bg-BG" sz="3600" b="1" dirty="0">
                <a:solidFill>
                  <a:srgbClr val="1B7EB9"/>
                </a:solidFill>
                <a:latin typeface="Palatino Linotype" panose="02040502050505030304" pitchFamily="18" charset="0"/>
              </a:rPr>
              <a:t>данни</a:t>
            </a:r>
            <a:endParaRPr lang="bg-BG" sz="3600" b="1" dirty="0">
              <a:solidFill>
                <a:srgbClr val="1B7EB9"/>
              </a:solidFill>
              <a:latin typeface="Palatino Linotype" panose="02040502050505030304" pitchFamily="18" charset="0"/>
            </a:endParaRPr>
          </a:p>
        </p:txBody>
      </p:sp>
    </p:spTree>
    <p:extLst>
      <p:ext uri="{BB962C8B-B14F-4D97-AF65-F5344CB8AC3E}">
        <p14:creationId xmlns:p14="http://schemas.microsoft.com/office/powerpoint/2010/main" val="4960092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149006"/>
            <a:ext cx="12192000" cy="5478668"/>
            <a:chOff x="0" y="149006"/>
            <a:chExt cx="12192000" cy="5478668"/>
          </a:xfrm>
        </p:grpSpPr>
        <p:sp>
          <p:nvSpPr>
            <p:cNvPr id="9" name="TextBox 8"/>
            <p:cNvSpPr txBox="1"/>
            <p:nvPr/>
          </p:nvSpPr>
          <p:spPr>
            <a:xfrm>
              <a:off x="161574" y="918693"/>
              <a:ext cx="9008701" cy="4708981"/>
            </a:xfrm>
            <a:prstGeom prst="rect">
              <a:avLst/>
            </a:prstGeom>
            <a:noFill/>
          </p:spPr>
          <p:txBody>
            <a:bodyPr wrap="square" rtlCol="0">
              <a:spAutoFit/>
            </a:bodyPr>
            <a:lstStyle/>
            <a:p>
              <a:r>
                <a:rPr lang="bg-BG" sz="2800" b="1" dirty="0">
                  <a:solidFill>
                    <a:schemeClr val="tx1">
                      <a:lumMod val="65000"/>
                      <a:lumOff val="35000"/>
                    </a:schemeClr>
                  </a:solidFill>
                  <a:latin typeface="Palatino Linotype" panose="02040502050505030304" pitchFamily="18" charset="0"/>
                </a:rPr>
                <a:t>Задачи</a:t>
              </a:r>
            </a:p>
            <a:p>
              <a:pPr marL="342875" indent="-342875">
                <a:buFont typeface="Wingdings" panose="05000000000000000000" pitchFamily="2" charset="2"/>
                <a:buChar char="§"/>
              </a:pPr>
              <a:r>
                <a:rPr lang="bg-BG" sz="2400" dirty="0">
                  <a:solidFill>
                    <a:schemeClr val="tx1">
                      <a:lumMod val="65000"/>
                      <a:lumOff val="35000"/>
                    </a:schemeClr>
                  </a:solidFill>
                  <a:latin typeface="Palatino Linotype" panose="02040502050505030304" pitchFamily="18" charset="0"/>
                </a:rPr>
                <a:t>Извършване на различни видове справки</a:t>
              </a:r>
            </a:p>
            <a:p>
              <a:pPr marL="342875" indent="-342875">
                <a:buFont typeface="Wingdings" panose="05000000000000000000" pitchFamily="2" charset="2"/>
                <a:buChar char="§"/>
              </a:pPr>
              <a:r>
                <a:rPr lang="bg-BG" sz="2400" dirty="0">
                  <a:solidFill>
                    <a:schemeClr val="tx1">
                      <a:lumMod val="65000"/>
                      <a:lumOff val="35000"/>
                    </a:schemeClr>
                  </a:solidFill>
                  <a:latin typeface="Palatino Linotype" panose="02040502050505030304" pitchFamily="18" charset="0"/>
                </a:rPr>
                <a:t>Оценка на </a:t>
              </a:r>
              <a:r>
                <a:rPr lang="bg-BG" sz="2400" dirty="0">
                  <a:solidFill>
                    <a:schemeClr val="tx1">
                      <a:lumMod val="65000"/>
                      <a:lumOff val="35000"/>
                    </a:schemeClr>
                  </a:solidFill>
                  <a:latin typeface="Palatino Linotype" panose="02040502050505030304" pitchFamily="18" charset="0"/>
                </a:rPr>
                <a:t>качеството</a:t>
              </a:r>
            </a:p>
            <a:p>
              <a:endParaRPr lang="bg-BG" b="1" dirty="0">
                <a:solidFill>
                  <a:schemeClr val="tx1">
                    <a:lumMod val="65000"/>
                    <a:lumOff val="35000"/>
                  </a:schemeClr>
                </a:solidFill>
                <a:latin typeface="Palatino Linotype" panose="02040502050505030304" pitchFamily="18" charset="0"/>
              </a:endParaRPr>
            </a:p>
            <a:p>
              <a:r>
                <a:rPr lang="bg-BG" sz="2800" b="1" dirty="0">
                  <a:solidFill>
                    <a:schemeClr val="tx1">
                      <a:lumMod val="65000"/>
                      <a:lumOff val="35000"/>
                    </a:schemeClr>
                  </a:solidFill>
                  <a:latin typeface="Palatino Linotype" panose="02040502050505030304" pitchFamily="18" charset="0"/>
                </a:rPr>
                <a:t>Справки</a:t>
              </a:r>
            </a:p>
            <a:p>
              <a:pPr marL="600030" lvl="1" indent="-257156">
                <a:buFont typeface="Wingdings" panose="05000000000000000000" pitchFamily="2" charset="2"/>
                <a:buChar char="§"/>
              </a:pPr>
              <a:r>
                <a:rPr lang="bg-BG" sz="2400" dirty="0">
                  <a:solidFill>
                    <a:schemeClr val="tx1">
                      <a:lumMod val="65000"/>
                      <a:lumOff val="35000"/>
                    </a:schemeClr>
                  </a:solidFill>
                  <a:latin typeface="Palatino Linotype" panose="02040502050505030304" pitchFamily="18" charset="0"/>
                </a:rPr>
                <a:t>Извършена зимна обработка на улични отсечки</a:t>
              </a:r>
            </a:p>
            <a:p>
              <a:pPr marL="600030" lvl="1" indent="-257156">
                <a:buFont typeface="Wingdings" panose="05000000000000000000" pitchFamily="2" charset="2"/>
                <a:buChar char="§"/>
              </a:pPr>
              <a:r>
                <a:rPr lang="bg-BG" sz="2400" dirty="0">
                  <a:solidFill>
                    <a:schemeClr val="tx1">
                      <a:lumMod val="65000"/>
                      <a:lumOff val="35000"/>
                    </a:schemeClr>
                  </a:solidFill>
                  <a:latin typeface="Palatino Linotype" panose="02040502050505030304" pitchFamily="18" charset="0"/>
                </a:rPr>
                <a:t>Почистени от сняг улични отсечки</a:t>
              </a:r>
            </a:p>
            <a:p>
              <a:pPr marL="600030" lvl="1" indent="-257156">
                <a:buFont typeface="Wingdings" panose="05000000000000000000" pitchFamily="2" charset="2"/>
                <a:buChar char="§"/>
              </a:pPr>
              <a:r>
                <a:rPr lang="bg-BG" sz="2400" dirty="0">
                  <a:solidFill>
                    <a:schemeClr val="tx1">
                      <a:lumMod val="65000"/>
                      <a:lumOff val="35000"/>
                    </a:schemeClr>
                  </a:solidFill>
                  <a:latin typeface="Palatino Linotype" panose="02040502050505030304" pitchFamily="18" charset="0"/>
                </a:rPr>
                <a:t>Изхвърлени съдове за смет</a:t>
              </a:r>
            </a:p>
            <a:p>
              <a:pPr marL="600030" lvl="1" indent="-257156">
                <a:buFont typeface="Wingdings" panose="05000000000000000000" pitchFamily="2" charset="2"/>
                <a:buChar char="§"/>
              </a:pPr>
              <a:r>
                <a:rPr lang="bg-BG" sz="2400" dirty="0">
                  <a:solidFill>
                    <a:schemeClr val="tx1">
                      <a:lumMod val="65000"/>
                      <a:lumOff val="35000"/>
                    </a:schemeClr>
                  </a:solidFill>
                  <a:latin typeface="Palatino Linotype" panose="02040502050505030304" pitchFamily="18" charset="0"/>
                </a:rPr>
                <a:t>Машинно измити улични отсечки</a:t>
              </a:r>
            </a:p>
            <a:p>
              <a:pPr marL="600030" lvl="1" indent="-257156">
                <a:buFont typeface="Wingdings" panose="05000000000000000000" pitchFamily="2" charset="2"/>
                <a:buChar char="§"/>
              </a:pPr>
              <a:r>
                <a:rPr lang="bg-BG" sz="2400" dirty="0">
                  <a:solidFill>
                    <a:schemeClr val="tx1">
                      <a:lumMod val="65000"/>
                      <a:lumOff val="35000"/>
                    </a:schemeClr>
                  </a:solidFill>
                  <a:latin typeface="Palatino Linotype" panose="02040502050505030304" pitchFamily="18" charset="0"/>
                </a:rPr>
                <a:t>Машинно изметени улични отсечки</a:t>
              </a:r>
            </a:p>
            <a:p>
              <a:pPr marL="600030" lvl="1" indent="-257156">
                <a:buFont typeface="Wingdings" panose="05000000000000000000" pitchFamily="2" charset="2"/>
                <a:buChar char="§"/>
              </a:pPr>
              <a:r>
                <a:rPr lang="bg-BG" sz="2400" dirty="0">
                  <a:solidFill>
                    <a:schemeClr val="tx1">
                      <a:lumMod val="65000"/>
                      <a:lumOff val="35000"/>
                    </a:schemeClr>
                  </a:solidFill>
                  <a:latin typeface="Palatino Linotype" panose="02040502050505030304" pitchFamily="18" charset="0"/>
                </a:rPr>
                <a:t>Събрани едрогабаритни </a:t>
              </a:r>
              <a:r>
                <a:rPr lang="bg-BG" sz="2400" dirty="0">
                  <a:solidFill>
                    <a:schemeClr val="tx1">
                      <a:lumMod val="65000"/>
                      <a:lumOff val="35000"/>
                    </a:schemeClr>
                  </a:solidFill>
                  <a:latin typeface="Palatino Linotype" panose="02040502050505030304" pitchFamily="18" charset="0"/>
                </a:rPr>
                <a:t>отпадъци</a:t>
              </a:r>
              <a:endParaRPr lang="bg-BG" sz="2400" dirty="0">
                <a:solidFill>
                  <a:schemeClr val="tx1">
                    <a:lumMod val="65000"/>
                    <a:lumOff val="35000"/>
                  </a:schemeClr>
                </a:solidFill>
                <a:latin typeface="Palatino Linotype" panose="02040502050505030304" pitchFamily="18" charset="0"/>
              </a:endParaRPr>
            </a:p>
            <a:p>
              <a:pPr marL="600030" lvl="1" indent="-257156">
                <a:buFont typeface="Wingdings" panose="05000000000000000000" pitchFamily="2" charset="2"/>
                <a:buChar char="§"/>
              </a:pPr>
              <a:r>
                <a:rPr lang="bg-BG" sz="2400" dirty="0">
                  <a:solidFill>
                    <a:schemeClr val="tx1">
                      <a:lumMod val="65000"/>
                      <a:lumOff val="35000"/>
                    </a:schemeClr>
                  </a:solidFill>
                  <a:latin typeface="Palatino Linotype" panose="02040502050505030304" pitchFamily="18" charset="0"/>
                </a:rPr>
                <a:t>...</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575" y="149006"/>
              <a:ext cx="624650" cy="644181"/>
            </a:xfrm>
            <a:prstGeom prst="rect">
              <a:avLst/>
            </a:prstGeom>
          </p:spPr>
        </p:pic>
        <p:cxnSp>
          <p:nvCxnSpPr>
            <p:cNvPr id="11" name="Straight Connector 10"/>
            <p:cNvCxnSpPr/>
            <p:nvPr/>
          </p:nvCxnSpPr>
          <p:spPr>
            <a:xfrm>
              <a:off x="0" y="908664"/>
              <a:ext cx="12192000" cy="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1049070" y="140357"/>
            <a:ext cx="10948489" cy="663402"/>
          </a:xfrm>
          <a:prstGeom prst="rect">
            <a:avLst/>
          </a:prstGeom>
          <a:noFill/>
        </p:spPr>
        <p:txBody>
          <a:bodyPr wrap="square" rtlCol="0">
            <a:spAutoFit/>
          </a:bodyPr>
          <a:lstStyle/>
          <a:p>
            <a:r>
              <a:rPr lang="bg-BG" sz="3600" b="1" dirty="0">
                <a:solidFill>
                  <a:srgbClr val="1B7EB9"/>
                </a:solidFill>
                <a:latin typeface="Palatino Linotype" panose="02040502050505030304" pitchFamily="18" charset="0"/>
              </a:rPr>
              <a:t>Оперативен център</a:t>
            </a:r>
            <a:endParaRPr lang="bg-BG" sz="3600" b="1" dirty="0">
              <a:solidFill>
                <a:srgbClr val="1B7EB9"/>
              </a:solidFill>
              <a:latin typeface="Palatino Linotype" panose="02040502050505030304" pitchFamily="18" charset="0"/>
            </a:endParaRPr>
          </a:p>
        </p:txBody>
      </p:sp>
    </p:spTree>
    <p:extLst>
      <p:ext uri="{BB962C8B-B14F-4D97-AF65-F5344CB8AC3E}">
        <p14:creationId xmlns:p14="http://schemas.microsoft.com/office/powerpoint/2010/main" val="5488517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149006"/>
            <a:ext cx="12192000" cy="4422199"/>
            <a:chOff x="0" y="149006"/>
            <a:chExt cx="12192000" cy="4422199"/>
          </a:xfrm>
        </p:grpSpPr>
        <p:sp>
          <p:nvSpPr>
            <p:cNvPr id="9" name="TextBox 8"/>
            <p:cNvSpPr txBox="1"/>
            <p:nvPr/>
          </p:nvSpPr>
          <p:spPr>
            <a:xfrm>
              <a:off x="161575" y="908664"/>
              <a:ext cx="12030425" cy="3662541"/>
            </a:xfrm>
            <a:prstGeom prst="rect">
              <a:avLst/>
            </a:prstGeom>
            <a:noFill/>
          </p:spPr>
          <p:txBody>
            <a:bodyPr wrap="square" rtlCol="0">
              <a:spAutoFit/>
            </a:bodyPr>
            <a:lstStyle/>
            <a:p>
              <a:r>
                <a:rPr lang="bg-BG" sz="3600" b="1" dirty="0">
                  <a:solidFill>
                    <a:schemeClr val="tx1">
                      <a:lumMod val="65000"/>
                      <a:lumOff val="35000"/>
                    </a:schemeClr>
                  </a:solidFill>
                  <a:latin typeface="Palatino Linotype" panose="02040502050505030304" pitchFamily="18" charset="0"/>
                </a:rPr>
                <a:t>Цели</a:t>
              </a:r>
              <a:endParaRPr lang="bg-BG" sz="3600" b="1" dirty="0">
                <a:solidFill>
                  <a:schemeClr val="tx1">
                    <a:lumMod val="65000"/>
                    <a:lumOff val="35000"/>
                  </a:schemeClr>
                </a:solidFill>
                <a:latin typeface="Palatino Linotype" panose="02040502050505030304" pitchFamily="18" charset="0"/>
              </a:endParaRPr>
            </a:p>
            <a:p>
              <a:pPr marL="342875" indent="-342875">
                <a:buFont typeface="Wingdings" panose="05000000000000000000" pitchFamily="2" charset="2"/>
                <a:buChar char="§"/>
              </a:pPr>
              <a:r>
                <a:rPr lang="bg-BG" sz="3200" dirty="0">
                  <a:solidFill>
                    <a:schemeClr val="tx1">
                      <a:lumMod val="65000"/>
                      <a:lumOff val="35000"/>
                    </a:schemeClr>
                  </a:solidFill>
                  <a:latin typeface="Palatino Linotype" panose="02040502050505030304" pitchFamily="18" charset="0"/>
                </a:rPr>
                <a:t>Инсталиране на </a:t>
              </a:r>
              <a:r>
                <a:rPr lang="bg-BG" sz="3200" dirty="0">
                  <a:solidFill>
                    <a:schemeClr val="tx1">
                      <a:lumMod val="65000"/>
                      <a:lumOff val="35000"/>
                    </a:schemeClr>
                  </a:solidFill>
                  <a:latin typeface="Palatino Linotype" panose="02040502050505030304" pitchFamily="18" charset="0"/>
                </a:rPr>
                <a:t>АКСТЪР ГИС на сървър и на работни станции</a:t>
              </a:r>
            </a:p>
            <a:p>
              <a:pPr marL="342875" indent="-342875">
                <a:buFont typeface="Wingdings" panose="05000000000000000000" pitchFamily="2" charset="2"/>
                <a:buChar char="§"/>
              </a:pPr>
              <a:r>
                <a:rPr lang="bg-BG" sz="3200" dirty="0">
                  <a:solidFill>
                    <a:schemeClr val="tx1">
                      <a:lumMod val="65000"/>
                      <a:lumOff val="35000"/>
                    </a:schemeClr>
                  </a:solidFill>
                  <a:latin typeface="Palatino Linotype" panose="02040502050505030304" pitchFamily="18" charset="0"/>
                </a:rPr>
                <a:t>Въвеждане на </a:t>
              </a:r>
              <a:r>
                <a:rPr lang="bg-BG" sz="3200" dirty="0">
                  <a:solidFill>
                    <a:schemeClr val="tx1">
                      <a:lumMod val="65000"/>
                      <a:lumOff val="35000"/>
                    </a:schemeClr>
                  </a:solidFill>
                  <a:latin typeface="Palatino Linotype" panose="02040502050505030304" pitchFamily="18" charset="0"/>
                </a:rPr>
                <a:t>графични данни за улици и адреси</a:t>
              </a:r>
            </a:p>
            <a:p>
              <a:pPr marL="342875" indent="-342875">
                <a:buFont typeface="Wingdings" panose="05000000000000000000" pitchFamily="2" charset="2"/>
                <a:buChar char="§"/>
              </a:pPr>
              <a:r>
                <a:rPr lang="bg-BG" sz="3200" dirty="0">
                  <a:solidFill>
                    <a:schemeClr val="tx1">
                      <a:lumMod val="65000"/>
                      <a:lumOff val="35000"/>
                    </a:schemeClr>
                  </a:solidFill>
                  <a:latin typeface="Palatino Linotype" panose="02040502050505030304" pitchFamily="18" charset="0"/>
                </a:rPr>
                <a:t>Приемане на данни от камиони и </a:t>
              </a:r>
              <a:r>
                <a:rPr lang="bg-BG" sz="3200" dirty="0">
                  <a:solidFill>
                    <a:schemeClr val="tx1">
                      <a:lumMod val="65000"/>
                      <a:lumOff val="35000"/>
                    </a:schemeClr>
                  </a:solidFill>
                  <a:latin typeface="Palatino Linotype" panose="02040502050505030304" pitchFamily="18" charset="0"/>
                </a:rPr>
                <a:t>автомобили, </a:t>
              </a:r>
              <a:r>
                <a:rPr lang="bg-BG" sz="3200" dirty="0">
                  <a:solidFill>
                    <a:schemeClr val="tx1">
                      <a:lumMod val="65000"/>
                      <a:lumOff val="35000"/>
                    </a:schemeClr>
                  </a:solidFill>
                  <a:latin typeface="Palatino Linotype" panose="02040502050505030304" pitchFamily="18" charset="0"/>
                </a:rPr>
                <a:t>с възможност за извличане на позиция и датчици</a:t>
              </a:r>
            </a:p>
            <a:p>
              <a:endParaRPr lang="bg-BG" sz="3600" b="1" dirty="0">
                <a:solidFill>
                  <a:schemeClr val="tx1">
                    <a:lumMod val="65000"/>
                    <a:lumOff val="35000"/>
                  </a:schemeClr>
                </a:solidFill>
                <a:latin typeface="Palatino Linotype" panose="02040502050505030304" pitchFamily="18"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575" y="149006"/>
              <a:ext cx="624650" cy="644181"/>
            </a:xfrm>
            <a:prstGeom prst="rect">
              <a:avLst/>
            </a:prstGeom>
          </p:spPr>
        </p:pic>
        <p:cxnSp>
          <p:nvCxnSpPr>
            <p:cNvPr id="11" name="Straight Connector 10"/>
            <p:cNvCxnSpPr/>
            <p:nvPr/>
          </p:nvCxnSpPr>
          <p:spPr>
            <a:xfrm>
              <a:off x="0" y="908664"/>
              <a:ext cx="12192000" cy="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1049070" y="140357"/>
            <a:ext cx="10948489" cy="663402"/>
          </a:xfrm>
          <a:prstGeom prst="rect">
            <a:avLst/>
          </a:prstGeom>
          <a:noFill/>
        </p:spPr>
        <p:txBody>
          <a:bodyPr wrap="square" rtlCol="0">
            <a:spAutoFit/>
          </a:bodyPr>
          <a:lstStyle/>
          <a:p>
            <a:r>
              <a:rPr lang="bg-BG" sz="3600" b="1" dirty="0">
                <a:solidFill>
                  <a:srgbClr val="1B7EB9"/>
                </a:solidFill>
                <a:latin typeface="Palatino Linotype" panose="02040502050505030304" pitchFamily="18" charset="0"/>
              </a:rPr>
              <a:t>Първи етап на внедряване</a:t>
            </a:r>
            <a:endParaRPr lang="bg-BG" sz="3600" b="1" dirty="0">
              <a:solidFill>
                <a:srgbClr val="1B7EB9"/>
              </a:solidFill>
              <a:latin typeface="Palatino Linotype" panose="02040502050505030304" pitchFamily="18" charset="0"/>
            </a:endParaRPr>
          </a:p>
        </p:txBody>
      </p:sp>
    </p:spTree>
    <p:extLst>
      <p:ext uri="{BB962C8B-B14F-4D97-AF65-F5344CB8AC3E}">
        <p14:creationId xmlns:p14="http://schemas.microsoft.com/office/powerpoint/2010/main" val="22357632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149006"/>
            <a:ext cx="12192000" cy="5412278"/>
            <a:chOff x="0" y="149006"/>
            <a:chExt cx="12192000" cy="5412278"/>
          </a:xfrm>
        </p:grpSpPr>
        <p:sp>
          <p:nvSpPr>
            <p:cNvPr id="9" name="TextBox 8"/>
            <p:cNvSpPr txBox="1"/>
            <p:nvPr/>
          </p:nvSpPr>
          <p:spPr>
            <a:xfrm>
              <a:off x="161575" y="913858"/>
              <a:ext cx="11835984" cy="4647426"/>
            </a:xfrm>
            <a:prstGeom prst="rect">
              <a:avLst/>
            </a:prstGeom>
            <a:noFill/>
          </p:spPr>
          <p:txBody>
            <a:bodyPr wrap="square" rtlCol="0">
              <a:spAutoFit/>
            </a:bodyPr>
            <a:lstStyle/>
            <a:p>
              <a:r>
                <a:rPr lang="bg-BG" sz="3600" b="1" dirty="0">
                  <a:solidFill>
                    <a:schemeClr val="tx1">
                      <a:lumMod val="65000"/>
                      <a:lumOff val="35000"/>
                    </a:schemeClr>
                  </a:solidFill>
                  <a:latin typeface="Palatino Linotype" panose="02040502050505030304" pitchFamily="18" charset="0"/>
                </a:rPr>
                <a:t>Цели</a:t>
              </a:r>
              <a:endParaRPr lang="bg-BG" sz="3600" b="1" dirty="0">
                <a:solidFill>
                  <a:schemeClr val="tx1">
                    <a:lumMod val="65000"/>
                    <a:lumOff val="35000"/>
                  </a:schemeClr>
                </a:solidFill>
                <a:latin typeface="Palatino Linotype" panose="02040502050505030304" pitchFamily="18" charset="0"/>
              </a:endParaRPr>
            </a:p>
            <a:p>
              <a:pPr marL="342875" indent="-342875">
                <a:buFont typeface="Wingdings" panose="05000000000000000000" pitchFamily="2" charset="2"/>
                <a:buChar char="§"/>
              </a:pPr>
              <a:r>
                <a:rPr lang="bg-BG" sz="3200" dirty="0">
                  <a:solidFill>
                    <a:schemeClr val="tx1">
                      <a:lumMod val="65000"/>
                      <a:lumOff val="35000"/>
                    </a:schemeClr>
                  </a:solidFill>
                  <a:latin typeface="Palatino Linotype" panose="02040502050505030304" pitchFamily="18" charset="0"/>
                </a:rPr>
                <a:t>Създаване на </a:t>
              </a:r>
              <a:r>
                <a:rPr lang="bg-BG" sz="3200" dirty="0">
                  <a:solidFill>
                    <a:schemeClr val="tx1">
                      <a:lumMod val="65000"/>
                      <a:lumOff val="35000"/>
                    </a:schemeClr>
                  </a:solidFill>
                  <a:latin typeface="Palatino Linotype" panose="02040502050505030304" pitchFamily="18" charset="0"/>
                </a:rPr>
                <a:t>специализирани слоеве с необходимите за клиента данни</a:t>
              </a:r>
            </a:p>
            <a:p>
              <a:pPr marL="342875" indent="-342875">
                <a:buFont typeface="Wingdings" panose="05000000000000000000" pitchFamily="2" charset="2"/>
                <a:buChar char="§"/>
              </a:pPr>
              <a:r>
                <a:rPr lang="bg-BG" sz="3200" dirty="0">
                  <a:solidFill>
                    <a:schemeClr val="tx1">
                      <a:lumMod val="65000"/>
                      <a:lumOff val="35000"/>
                    </a:schemeClr>
                  </a:solidFill>
                  <a:latin typeface="Palatino Linotype" panose="02040502050505030304" pitchFamily="18" charset="0"/>
                </a:rPr>
                <a:t>Въвеждане на графични </a:t>
              </a:r>
              <a:r>
                <a:rPr lang="bg-BG" sz="3200" dirty="0">
                  <a:solidFill>
                    <a:schemeClr val="tx1">
                      <a:lumMod val="65000"/>
                      <a:lumOff val="35000"/>
                    </a:schemeClr>
                  </a:solidFill>
                  <a:latin typeface="Palatino Linotype" panose="02040502050505030304" pitchFamily="18" charset="0"/>
                </a:rPr>
                <a:t>и текстови данни за типовете на уличните отсечки, трасета, позиции на съдове за смет и др. от </a:t>
              </a:r>
              <a:r>
                <a:rPr lang="bg-BG" sz="3200" dirty="0">
                  <a:solidFill>
                    <a:schemeClr val="tx1">
                      <a:lumMod val="65000"/>
                      <a:lumOff val="35000"/>
                    </a:schemeClr>
                  </a:solidFill>
                  <a:latin typeface="Palatino Linotype" panose="02040502050505030304" pitchFamily="18" charset="0"/>
                </a:rPr>
                <a:t>отговорните лица</a:t>
              </a:r>
              <a:endParaRPr lang="bg-BG" sz="3200" dirty="0">
                <a:solidFill>
                  <a:schemeClr val="tx1">
                    <a:lumMod val="65000"/>
                    <a:lumOff val="35000"/>
                  </a:schemeClr>
                </a:solidFill>
                <a:latin typeface="Palatino Linotype" panose="02040502050505030304" pitchFamily="18" charset="0"/>
              </a:endParaRPr>
            </a:p>
            <a:p>
              <a:pPr marL="342875" indent="-342875">
                <a:buFont typeface="Wingdings" panose="05000000000000000000" pitchFamily="2" charset="2"/>
                <a:buChar char="§"/>
              </a:pPr>
              <a:r>
                <a:rPr lang="bg-BG" sz="3200" dirty="0">
                  <a:solidFill>
                    <a:schemeClr val="tx1">
                      <a:lumMod val="65000"/>
                      <a:lumOff val="35000"/>
                    </a:schemeClr>
                  </a:solidFill>
                  <a:latin typeface="Palatino Linotype" panose="02040502050505030304" pitchFamily="18" charset="0"/>
                </a:rPr>
                <a:t>Възможност за </a:t>
              </a:r>
              <a:r>
                <a:rPr lang="bg-BG" sz="3200" dirty="0">
                  <a:solidFill>
                    <a:schemeClr val="tx1">
                      <a:lumMod val="65000"/>
                      <a:lumOff val="35000"/>
                    </a:schemeClr>
                  </a:solidFill>
                  <a:latin typeface="Palatino Linotype" panose="02040502050505030304" pitchFamily="18" charset="0"/>
                </a:rPr>
                <a:t>извършване </a:t>
              </a:r>
              <a:r>
                <a:rPr lang="bg-BG" sz="3200" dirty="0">
                  <a:solidFill>
                    <a:schemeClr val="tx1">
                      <a:lumMod val="65000"/>
                      <a:lumOff val="35000"/>
                    </a:schemeClr>
                  </a:solidFill>
                  <a:latin typeface="Palatino Linotype" panose="02040502050505030304" pitchFamily="18" charset="0"/>
                </a:rPr>
                <a:t>на справки върху въведените данни и създаване на тематични карти</a:t>
              </a:r>
            </a:p>
            <a:p>
              <a:endParaRPr lang="bg-BG" sz="3600" b="1" dirty="0">
                <a:solidFill>
                  <a:schemeClr val="tx1">
                    <a:lumMod val="65000"/>
                    <a:lumOff val="35000"/>
                  </a:schemeClr>
                </a:solidFill>
                <a:latin typeface="Palatino Linotype" panose="02040502050505030304" pitchFamily="18"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575" y="149006"/>
              <a:ext cx="624650" cy="644181"/>
            </a:xfrm>
            <a:prstGeom prst="rect">
              <a:avLst/>
            </a:prstGeom>
          </p:spPr>
        </p:pic>
        <p:cxnSp>
          <p:nvCxnSpPr>
            <p:cNvPr id="11" name="Straight Connector 10"/>
            <p:cNvCxnSpPr/>
            <p:nvPr/>
          </p:nvCxnSpPr>
          <p:spPr>
            <a:xfrm>
              <a:off x="0" y="908664"/>
              <a:ext cx="12192000" cy="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1049070" y="140357"/>
            <a:ext cx="10948489" cy="663402"/>
          </a:xfrm>
          <a:prstGeom prst="rect">
            <a:avLst/>
          </a:prstGeom>
          <a:noFill/>
        </p:spPr>
        <p:txBody>
          <a:bodyPr wrap="square" rtlCol="0">
            <a:spAutoFit/>
          </a:bodyPr>
          <a:lstStyle/>
          <a:p>
            <a:r>
              <a:rPr lang="bg-BG" sz="3600" b="1" dirty="0">
                <a:solidFill>
                  <a:srgbClr val="1B7EB9"/>
                </a:solidFill>
                <a:latin typeface="Palatino Linotype" panose="02040502050505030304" pitchFamily="18" charset="0"/>
              </a:rPr>
              <a:t>Втори етап на внедряване</a:t>
            </a:r>
            <a:endParaRPr lang="bg-BG" sz="3600" b="1" dirty="0">
              <a:solidFill>
                <a:srgbClr val="1B7EB9"/>
              </a:solidFill>
              <a:latin typeface="Palatino Linotype" panose="02040502050505030304" pitchFamily="18" charset="0"/>
            </a:endParaRPr>
          </a:p>
        </p:txBody>
      </p:sp>
    </p:spTree>
    <p:extLst>
      <p:ext uri="{BB962C8B-B14F-4D97-AF65-F5344CB8AC3E}">
        <p14:creationId xmlns:p14="http://schemas.microsoft.com/office/powerpoint/2010/main" val="13406075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140357"/>
            <a:ext cx="12192000" cy="4925490"/>
            <a:chOff x="0" y="149006"/>
            <a:chExt cx="12192000" cy="4925490"/>
          </a:xfrm>
        </p:grpSpPr>
        <p:sp>
          <p:nvSpPr>
            <p:cNvPr id="9" name="TextBox 8"/>
            <p:cNvSpPr txBox="1"/>
            <p:nvPr/>
          </p:nvSpPr>
          <p:spPr>
            <a:xfrm>
              <a:off x="161575" y="919512"/>
              <a:ext cx="11158066" cy="4154984"/>
            </a:xfrm>
            <a:prstGeom prst="rect">
              <a:avLst/>
            </a:prstGeom>
            <a:noFill/>
          </p:spPr>
          <p:txBody>
            <a:bodyPr wrap="square" rtlCol="0">
              <a:spAutoFit/>
            </a:bodyPr>
            <a:lstStyle/>
            <a:p>
              <a:r>
                <a:rPr lang="bg-BG" sz="3600" b="1" dirty="0">
                  <a:solidFill>
                    <a:schemeClr val="tx1">
                      <a:lumMod val="65000"/>
                      <a:lumOff val="35000"/>
                    </a:schemeClr>
                  </a:solidFill>
                  <a:latin typeface="Palatino Linotype" panose="02040502050505030304" pitchFamily="18" charset="0"/>
                </a:rPr>
                <a:t>Цели</a:t>
              </a:r>
              <a:endParaRPr lang="bg-BG" sz="3600" b="1" dirty="0">
                <a:solidFill>
                  <a:schemeClr val="tx1">
                    <a:lumMod val="65000"/>
                    <a:lumOff val="35000"/>
                  </a:schemeClr>
                </a:solidFill>
                <a:latin typeface="Palatino Linotype" panose="02040502050505030304" pitchFamily="18" charset="0"/>
              </a:endParaRPr>
            </a:p>
            <a:p>
              <a:pPr marL="342875" indent="-342875">
                <a:buFont typeface="Wingdings" panose="05000000000000000000" pitchFamily="2" charset="2"/>
                <a:buChar char="§"/>
              </a:pPr>
              <a:r>
                <a:rPr lang="bg-BG" sz="3200" dirty="0">
                  <a:solidFill>
                    <a:schemeClr val="tx1">
                      <a:lumMod val="65000"/>
                      <a:lumOff val="35000"/>
                    </a:schemeClr>
                  </a:solidFill>
                  <a:latin typeface="Palatino Linotype" panose="02040502050505030304" pitchFamily="18" charset="0"/>
                </a:rPr>
                <a:t>Реализиране на допълнителни </a:t>
              </a:r>
              <a:r>
                <a:rPr lang="bg-BG" sz="3200" dirty="0">
                  <a:solidFill>
                    <a:schemeClr val="tx1">
                      <a:lumMod val="65000"/>
                      <a:lumOff val="35000"/>
                    </a:schemeClr>
                  </a:solidFill>
                  <a:latin typeface="Palatino Linotype" panose="02040502050505030304" pitchFamily="18" charset="0"/>
                </a:rPr>
                <a:t>алгоритми </a:t>
              </a:r>
              <a:r>
                <a:rPr lang="bg-BG" sz="3200" dirty="0">
                  <a:solidFill>
                    <a:schemeClr val="tx1">
                      <a:lumMod val="65000"/>
                      <a:lumOff val="35000"/>
                    </a:schemeClr>
                  </a:solidFill>
                  <a:latin typeface="Palatino Linotype" panose="02040502050505030304" pitchFamily="18" charset="0"/>
                </a:rPr>
                <a:t>при необходимост</a:t>
              </a:r>
              <a:endParaRPr lang="bg-BG" sz="3200" dirty="0">
                <a:solidFill>
                  <a:schemeClr val="tx1">
                    <a:lumMod val="65000"/>
                    <a:lumOff val="35000"/>
                  </a:schemeClr>
                </a:solidFill>
                <a:latin typeface="Palatino Linotype" panose="02040502050505030304" pitchFamily="18" charset="0"/>
              </a:endParaRPr>
            </a:p>
            <a:p>
              <a:pPr marL="342875" indent="-342875">
                <a:buFont typeface="Wingdings" panose="05000000000000000000" pitchFamily="2" charset="2"/>
                <a:buChar char="§"/>
              </a:pPr>
              <a:r>
                <a:rPr lang="bg-BG" sz="3200" dirty="0">
                  <a:solidFill>
                    <a:schemeClr val="tx1">
                      <a:lumMod val="65000"/>
                      <a:lumOff val="35000"/>
                    </a:schemeClr>
                  </a:solidFill>
                  <a:latin typeface="Palatino Linotype" panose="02040502050505030304" pitchFamily="18" charset="0"/>
                </a:rPr>
                <a:t>Допълване на цифровия модел с резултатите от програмен пространствен анализ на данните</a:t>
              </a:r>
            </a:p>
            <a:p>
              <a:pPr marL="342875" indent="-342875">
                <a:buFont typeface="Wingdings" panose="05000000000000000000" pitchFamily="2" charset="2"/>
                <a:buChar char="§"/>
              </a:pPr>
              <a:r>
                <a:rPr lang="bg-BG" sz="3200" dirty="0">
                  <a:solidFill>
                    <a:schemeClr val="tx1">
                      <a:lumMod val="65000"/>
                      <a:lumOff val="35000"/>
                    </a:schemeClr>
                  </a:solidFill>
                  <a:latin typeface="Palatino Linotype" panose="02040502050505030304" pitchFamily="18" charset="0"/>
                </a:rPr>
                <a:t>Възможност за автоматизирани справки за извършени дейности</a:t>
              </a:r>
            </a:p>
            <a:p>
              <a:endParaRPr lang="bg-BG" sz="3600" b="1" dirty="0">
                <a:solidFill>
                  <a:schemeClr val="tx1">
                    <a:lumMod val="65000"/>
                    <a:lumOff val="35000"/>
                  </a:schemeClr>
                </a:solidFill>
                <a:latin typeface="Palatino Linotype" panose="02040502050505030304" pitchFamily="18"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575" y="149006"/>
              <a:ext cx="624650" cy="644181"/>
            </a:xfrm>
            <a:prstGeom prst="rect">
              <a:avLst/>
            </a:prstGeom>
          </p:spPr>
        </p:pic>
        <p:cxnSp>
          <p:nvCxnSpPr>
            <p:cNvPr id="11" name="Straight Connector 10"/>
            <p:cNvCxnSpPr/>
            <p:nvPr/>
          </p:nvCxnSpPr>
          <p:spPr>
            <a:xfrm>
              <a:off x="0" y="924430"/>
              <a:ext cx="12192000" cy="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1049070" y="140357"/>
            <a:ext cx="10948489" cy="663402"/>
          </a:xfrm>
          <a:prstGeom prst="rect">
            <a:avLst/>
          </a:prstGeom>
          <a:noFill/>
        </p:spPr>
        <p:txBody>
          <a:bodyPr wrap="square" rtlCol="0">
            <a:spAutoFit/>
          </a:bodyPr>
          <a:lstStyle/>
          <a:p>
            <a:r>
              <a:rPr lang="bg-BG" sz="3600" b="1" dirty="0">
                <a:solidFill>
                  <a:srgbClr val="1B7EB9"/>
                </a:solidFill>
                <a:latin typeface="Palatino Linotype" panose="02040502050505030304" pitchFamily="18" charset="0"/>
              </a:rPr>
              <a:t>Трети етап на внедряване</a:t>
            </a:r>
            <a:endParaRPr lang="bg-BG" sz="3600" b="1" dirty="0">
              <a:solidFill>
                <a:srgbClr val="1B7EB9"/>
              </a:solidFill>
              <a:latin typeface="Palatino Linotype" panose="02040502050505030304" pitchFamily="18" charset="0"/>
            </a:endParaRPr>
          </a:p>
        </p:txBody>
      </p:sp>
    </p:spTree>
    <p:extLst>
      <p:ext uri="{BB962C8B-B14F-4D97-AF65-F5344CB8AC3E}">
        <p14:creationId xmlns:p14="http://schemas.microsoft.com/office/powerpoint/2010/main" val="40015288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9"/>
          <p:cNvSpPr>
            <a:spLocks noGrp="1"/>
          </p:cNvSpPr>
          <p:nvPr/>
        </p:nvSpPr>
        <p:spPr bwMode="auto">
          <a:xfrm>
            <a:off x="3217526" y="2638035"/>
            <a:ext cx="6172200" cy="2630090"/>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gn="ctr" eaLnBrk="1" hangingPunct="1">
              <a:lnSpc>
                <a:spcPct val="90000"/>
              </a:lnSpc>
              <a:buFont typeface="Wingdings 3" pitchFamily="18" charset="2"/>
              <a:buNone/>
            </a:pPr>
            <a:r>
              <a:rPr lang="bg-BG" sz="2400" b="1" dirty="0"/>
              <a:t> </a:t>
            </a:r>
            <a:endParaRPr lang="en-US" sz="2250" dirty="0">
              <a:latin typeface="Engravers MT" pitchFamily="18" charset="0"/>
            </a:endParaRPr>
          </a:p>
        </p:txBody>
      </p:sp>
      <p:pic>
        <p:nvPicPr>
          <p:cNvPr id="5" name="Picture 4"/>
          <p:cNvPicPr>
            <a:picLocks noChangeAspect="1"/>
          </p:cNvPicPr>
          <p:nvPr/>
        </p:nvPicPr>
        <p:blipFill>
          <a:blip r:embed="rId3"/>
          <a:stretch>
            <a:fillRect/>
          </a:stretch>
        </p:blipFill>
        <p:spPr>
          <a:xfrm>
            <a:off x="2550140" y="121186"/>
            <a:ext cx="6839589" cy="6142018"/>
          </a:xfrm>
          <a:prstGeom prst="rect">
            <a:avLst/>
          </a:prstGeom>
        </p:spPr>
      </p:pic>
    </p:spTree>
    <p:extLst>
      <p:ext uri="{BB962C8B-B14F-4D97-AF65-F5344CB8AC3E}">
        <p14:creationId xmlns:p14="http://schemas.microsoft.com/office/powerpoint/2010/main" val="3528776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9"/>
          <p:cNvSpPr>
            <a:spLocks noGrp="1"/>
          </p:cNvSpPr>
          <p:nvPr/>
        </p:nvSpPr>
        <p:spPr bwMode="auto">
          <a:xfrm>
            <a:off x="3217526" y="2638035"/>
            <a:ext cx="6172200" cy="2630090"/>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gn="ctr" eaLnBrk="1" hangingPunct="1">
              <a:lnSpc>
                <a:spcPct val="90000"/>
              </a:lnSpc>
              <a:buFont typeface="Wingdings 3" pitchFamily="18" charset="2"/>
              <a:buNone/>
            </a:pPr>
            <a:r>
              <a:rPr lang="bg-BG" sz="2400" b="1" dirty="0">
                <a:latin typeface="Palatino Linotype" panose="02040502050505030304" pitchFamily="18" charset="0"/>
              </a:rPr>
              <a:t> </a:t>
            </a:r>
            <a:endParaRPr lang="en-US" sz="2250" dirty="0">
              <a:latin typeface="Palatino Linotype" panose="02040502050505030304" pitchFamily="18"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46242" y="2435648"/>
            <a:ext cx="2320120" cy="2394364"/>
          </a:xfrm>
          <a:prstGeom prst="rect">
            <a:avLst/>
          </a:prstGeom>
        </p:spPr>
      </p:pic>
      <p:sp>
        <p:nvSpPr>
          <p:cNvPr id="12" name="TextBox 7"/>
          <p:cNvSpPr txBox="1"/>
          <p:nvPr/>
        </p:nvSpPr>
        <p:spPr>
          <a:xfrm>
            <a:off x="6351584" y="3715999"/>
            <a:ext cx="3010061" cy="784830"/>
          </a:xfrm>
          <a:prstGeom prst="rect">
            <a:avLst/>
          </a:prstGeom>
          <a:noFill/>
        </p:spPr>
        <p:txBody>
          <a:bodyPr wrap="square" rIns="54000" rtlCol="0">
            <a:spAutoFit/>
          </a:bodyPr>
          <a:lstStyle>
            <a:defPPr>
              <a:defRPr lang="en-US"/>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r>
              <a:rPr lang="ru-RU" sz="1500" dirty="0">
                <a:solidFill>
                  <a:srgbClr val="0070C0"/>
                </a:solidFill>
                <a:latin typeface="Palatino Linotype" panose="02040502050505030304" pitchFamily="18" charset="0"/>
                <a:cs typeface="Arial" panose="020B0604020202020204" pitchFamily="34" charset="0"/>
              </a:rPr>
              <a:t>http</a:t>
            </a:r>
            <a:r>
              <a:rPr lang="en-US" sz="1500" dirty="0">
                <a:solidFill>
                  <a:srgbClr val="0070C0"/>
                </a:solidFill>
                <a:latin typeface="Palatino Linotype" panose="02040502050505030304" pitchFamily="18" charset="0"/>
                <a:cs typeface="Arial" panose="020B0604020202020204" pitchFamily="34" charset="0"/>
              </a:rPr>
              <a:t>s</a:t>
            </a:r>
            <a:r>
              <a:rPr lang="ru-RU" sz="1500" dirty="0">
                <a:solidFill>
                  <a:srgbClr val="0070C0"/>
                </a:solidFill>
                <a:latin typeface="Palatino Linotype" panose="02040502050505030304" pitchFamily="18" charset="0"/>
                <a:cs typeface="Arial" panose="020B0604020202020204" pitchFamily="34" charset="0"/>
              </a:rPr>
              <a:t>://auslugi.com </a:t>
            </a:r>
          </a:p>
          <a:p>
            <a:r>
              <a:rPr lang="ru-RU" sz="1500" dirty="0">
                <a:solidFill>
                  <a:srgbClr val="0070C0"/>
                </a:solidFill>
                <a:latin typeface="Palatino Linotype" panose="02040502050505030304" pitchFamily="18" charset="0"/>
                <a:cs typeface="Arial" panose="020B0604020202020204" pitchFamily="34" charset="0"/>
              </a:rPr>
              <a:t>https://e-obp.eu</a:t>
            </a:r>
            <a:endParaRPr lang="en-US" sz="1500" dirty="0">
              <a:solidFill>
                <a:srgbClr val="0070C0"/>
              </a:solidFill>
              <a:latin typeface="Palatino Linotype" panose="02040502050505030304" pitchFamily="18" charset="0"/>
              <a:cs typeface="Arial" panose="020B0604020202020204" pitchFamily="34" charset="0"/>
            </a:endParaRPr>
          </a:p>
          <a:p>
            <a:r>
              <a:rPr lang="en-US" sz="1500" dirty="0">
                <a:solidFill>
                  <a:srgbClr val="0070C0"/>
                </a:solidFill>
                <a:latin typeface="Palatino Linotype" panose="02040502050505030304" pitchFamily="18" charset="0"/>
                <a:cs typeface="Arial" panose="020B0604020202020204" pitchFamily="34" charset="0"/>
              </a:rPr>
              <a:t>https://www.kmetevij.com</a:t>
            </a:r>
            <a:endParaRPr lang="bg-BG" sz="1500" dirty="0">
              <a:solidFill>
                <a:srgbClr val="0070C0"/>
              </a:solidFill>
              <a:latin typeface="Palatino Linotype" panose="02040502050505030304" pitchFamily="18" charset="0"/>
              <a:cs typeface="Arial" panose="020B0604020202020204" pitchFamily="34" charset="0"/>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4362" y="2193376"/>
            <a:ext cx="533879" cy="533879"/>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59124" y="2727254"/>
            <a:ext cx="499112" cy="464345"/>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33436" y="3224348"/>
            <a:ext cx="550499" cy="550499"/>
          </a:xfrm>
          <a:prstGeom prst="rect">
            <a:avLst/>
          </a:prstGeom>
        </p:spPr>
      </p:pic>
      <p:sp>
        <p:nvSpPr>
          <p:cNvPr id="16" name="TextBox 11"/>
          <p:cNvSpPr txBox="1"/>
          <p:nvPr/>
        </p:nvSpPr>
        <p:spPr>
          <a:xfrm>
            <a:off x="6351579" y="2239018"/>
            <a:ext cx="3306712" cy="346249"/>
          </a:xfrm>
          <a:prstGeom prst="rect">
            <a:avLst/>
          </a:prstGeom>
          <a:noFill/>
        </p:spPr>
        <p:txBody>
          <a:bodyPr wrap="square" lIns="81000" tIns="0" rIns="0" bIns="0" rtlCol="0">
            <a:spAutoFit/>
          </a:bodyPr>
          <a:lstStyle>
            <a:defPPr>
              <a:defRPr lang="en-US"/>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r>
              <a:rPr lang="en-US" sz="2250" b="1" dirty="0">
                <a:solidFill>
                  <a:srgbClr val="0070C0"/>
                </a:solidFill>
                <a:latin typeface="Palatino Linotype" panose="02040502050505030304" pitchFamily="18" charset="0"/>
                <a:cs typeface="Arial" panose="020B0604020202020204" pitchFamily="34" charset="0"/>
              </a:rPr>
              <a:t>www.</a:t>
            </a:r>
            <a:r>
              <a:rPr lang="ru-RU" sz="2250" b="1" dirty="0">
                <a:solidFill>
                  <a:srgbClr val="0070C0"/>
                </a:solidFill>
                <a:latin typeface="Palatino Linotype" panose="02040502050505030304" pitchFamily="18" charset="0"/>
                <a:cs typeface="Arial" panose="020B0604020202020204" pitchFamily="34" charset="0"/>
              </a:rPr>
              <a:t>acstre.com</a:t>
            </a:r>
          </a:p>
        </p:txBody>
      </p:sp>
      <p:sp>
        <p:nvSpPr>
          <p:cNvPr id="17" name="TextBox 12"/>
          <p:cNvSpPr txBox="1"/>
          <p:nvPr/>
        </p:nvSpPr>
        <p:spPr>
          <a:xfrm>
            <a:off x="6351580" y="2822261"/>
            <a:ext cx="3496148" cy="369332"/>
          </a:xfrm>
          <a:prstGeom prst="rect">
            <a:avLst/>
          </a:prstGeom>
          <a:noFill/>
        </p:spPr>
        <p:txBody>
          <a:bodyPr wrap="square" lIns="81000" tIns="0" rIns="0" bIns="0" rtlCol="0">
            <a:spAutoFit/>
          </a:bodyPr>
          <a:lstStyle>
            <a:defPPr>
              <a:defRPr lang="en-US"/>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r>
              <a:rPr lang="ru-RU" sz="2400" b="1" dirty="0">
                <a:solidFill>
                  <a:srgbClr val="0070C0"/>
                </a:solidFill>
                <a:latin typeface="Palatino Linotype" panose="02040502050505030304" pitchFamily="18" charset="0"/>
                <a:cs typeface="Arial" panose="020B0604020202020204" pitchFamily="34" charset="0"/>
              </a:rPr>
              <a:t>/acstre</a:t>
            </a:r>
          </a:p>
        </p:txBody>
      </p:sp>
      <p:sp>
        <p:nvSpPr>
          <p:cNvPr id="18" name="TextBox 13"/>
          <p:cNvSpPr txBox="1"/>
          <p:nvPr/>
        </p:nvSpPr>
        <p:spPr>
          <a:xfrm>
            <a:off x="6351579" y="3277051"/>
            <a:ext cx="3496148" cy="369332"/>
          </a:xfrm>
          <a:prstGeom prst="rect">
            <a:avLst/>
          </a:prstGeom>
          <a:noFill/>
        </p:spPr>
        <p:txBody>
          <a:bodyPr wrap="square" lIns="81000" tIns="0" rIns="0" bIns="0" rtlCol="0">
            <a:spAutoFit/>
          </a:bodyPr>
          <a:lstStyle>
            <a:defPPr>
              <a:defRPr lang="en-US"/>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r>
              <a:rPr lang="ru-RU" sz="2400" b="1" dirty="0">
                <a:solidFill>
                  <a:srgbClr val="0070C0"/>
                </a:solidFill>
                <a:latin typeface="Palatino Linotype" panose="02040502050505030304" pitchFamily="18" charset="0"/>
                <a:cs typeface="Arial" panose="020B0604020202020204" pitchFamily="34" charset="0"/>
              </a:rPr>
              <a:t>@acstre</a:t>
            </a:r>
          </a:p>
        </p:txBody>
      </p:sp>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39662" y="4426301"/>
            <a:ext cx="540000" cy="540000"/>
          </a:xfrm>
          <a:prstGeom prst="rect">
            <a:avLst/>
          </a:prstGeom>
        </p:spPr>
      </p:pic>
      <p:sp>
        <p:nvSpPr>
          <p:cNvPr id="20" name="Rectangle 19"/>
          <p:cNvSpPr/>
          <p:nvPr/>
        </p:nvSpPr>
        <p:spPr>
          <a:xfrm>
            <a:off x="6305010" y="4495669"/>
            <a:ext cx="3267484" cy="461665"/>
          </a:xfrm>
          <a:prstGeom prst="rect">
            <a:avLst/>
          </a:prstGeom>
        </p:spPr>
        <p:txBody>
          <a:bodyPr wrap="square" lIns="81000" tIns="0" rIns="0" bIns="0" anchor="ctr">
            <a:spAutoFit/>
          </a:bodyPr>
          <a:lstStyle>
            <a:defPPr>
              <a:defRPr lang="en-US"/>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r>
              <a:rPr lang="bg-BG" sz="1500" dirty="0">
                <a:solidFill>
                  <a:srgbClr val="0070C0"/>
                </a:solidFill>
                <a:latin typeface="Palatino Linotype" panose="02040502050505030304" pitchFamily="18" charset="0"/>
                <a:cs typeface="Arial" panose="020B0604020202020204" pitchFamily="34" charset="0"/>
              </a:rPr>
              <a:t>(02) 965-24-24 </a:t>
            </a:r>
          </a:p>
          <a:p>
            <a:r>
              <a:rPr lang="bg-BG" sz="1500" dirty="0">
                <a:solidFill>
                  <a:srgbClr val="0070C0"/>
                </a:solidFill>
                <a:latin typeface="Palatino Linotype" panose="02040502050505030304" pitchFamily="18" charset="0"/>
                <a:cs typeface="Arial" panose="020B0604020202020204" pitchFamily="34" charset="0"/>
              </a:rPr>
              <a:t>(02) 965-24-22</a:t>
            </a:r>
          </a:p>
        </p:txBody>
      </p:sp>
      <p:pic>
        <p:nvPicPr>
          <p:cNvPr id="21" name="Picture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33430" y="3761843"/>
            <a:ext cx="571580" cy="600159"/>
          </a:xfrm>
          <a:prstGeom prst="rect">
            <a:avLst/>
          </a:prstGeom>
        </p:spPr>
      </p:pic>
      <p:pic>
        <p:nvPicPr>
          <p:cNvPr id="23" name="Picture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1575" y="149006"/>
            <a:ext cx="624650" cy="644181"/>
          </a:xfrm>
          <a:prstGeom prst="rect">
            <a:avLst/>
          </a:prstGeom>
        </p:spPr>
      </p:pic>
      <p:cxnSp>
        <p:nvCxnSpPr>
          <p:cNvPr id="25" name="Straight Connector 24"/>
          <p:cNvCxnSpPr/>
          <p:nvPr/>
        </p:nvCxnSpPr>
        <p:spPr>
          <a:xfrm>
            <a:off x="0" y="908664"/>
            <a:ext cx="12192000" cy="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049756" y="178708"/>
            <a:ext cx="11389235" cy="584775"/>
          </a:xfrm>
          <a:prstGeom prst="rect">
            <a:avLst/>
          </a:prstGeom>
          <a:noFill/>
        </p:spPr>
        <p:txBody>
          <a:bodyPr wrap="square" rtlCol="0">
            <a:spAutoFit/>
          </a:bodyPr>
          <a:lstStyle/>
          <a:p>
            <a:r>
              <a:rPr lang="bg-BG" sz="3200" b="1" dirty="0">
                <a:solidFill>
                  <a:srgbClr val="1B7EB9"/>
                </a:solidFill>
                <a:latin typeface="Palatino Linotype" panose="02040502050505030304" pitchFamily="18" charset="0"/>
              </a:rPr>
              <a:t>СГ </a:t>
            </a:r>
            <a:r>
              <a:rPr lang="bg-BG" sz="3200" b="1" dirty="0">
                <a:solidFill>
                  <a:srgbClr val="1B7EB9"/>
                </a:solidFill>
                <a:latin typeface="Palatino Linotype" panose="02040502050505030304" pitchFamily="18" charset="0"/>
              </a:rPr>
              <a:t>„АКСТЪР“ – Технически университет - София</a:t>
            </a:r>
          </a:p>
        </p:txBody>
      </p:sp>
    </p:spTree>
    <p:extLst>
      <p:ext uri="{BB962C8B-B14F-4D97-AF65-F5344CB8AC3E}">
        <p14:creationId xmlns:p14="http://schemas.microsoft.com/office/powerpoint/2010/main" val="19456499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140357"/>
            <a:ext cx="12192000" cy="6717466"/>
            <a:chOff x="0" y="140357"/>
            <a:chExt cx="12192000" cy="6717466"/>
          </a:xfrm>
        </p:grpSpPr>
        <p:sp>
          <p:nvSpPr>
            <p:cNvPr id="39" name="TextBox 38"/>
            <p:cNvSpPr txBox="1"/>
            <p:nvPr/>
          </p:nvSpPr>
          <p:spPr>
            <a:xfrm>
              <a:off x="1049070" y="140357"/>
              <a:ext cx="10948489" cy="663402"/>
            </a:xfrm>
            <a:prstGeom prst="rect">
              <a:avLst/>
            </a:prstGeom>
            <a:noFill/>
          </p:spPr>
          <p:txBody>
            <a:bodyPr wrap="square" rtlCol="0">
              <a:spAutoFit/>
            </a:bodyPr>
            <a:lstStyle/>
            <a:p>
              <a:r>
                <a:rPr lang="bg-BG" sz="3600" b="1" dirty="0">
                  <a:solidFill>
                    <a:srgbClr val="1B7EB9"/>
                  </a:solidFill>
                  <a:latin typeface="Palatino Linotype" panose="02040502050505030304" pitchFamily="18" charset="0"/>
                </a:rPr>
                <a:t>Софтуерна</a:t>
              </a:r>
              <a:r>
                <a:rPr lang="bg-BG" sz="3600" b="1" dirty="0">
                  <a:solidFill>
                    <a:schemeClr val="accent2">
                      <a:lumMod val="75000"/>
                    </a:schemeClr>
                  </a:solidFill>
                  <a:latin typeface="Palatino Linotype" panose="02040502050505030304" pitchFamily="18" charset="0"/>
                </a:rPr>
                <a:t> </a:t>
              </a:r>
              <a:r>
                <a:rPr lang="bg-BG" sz="3600" b="1" dirty="0">
                  <a:solidFill>
                    <a:srgbClr val="1B7EB9"/>
                  </a:solidFill>
                  <a:latin typeface="Palatino Linotype" panose="02040502050505030304" pitchFamily="18" charset="0"/>
                </a:rPr>
                <a:t>група „АКСТЪР“</a:t>
              </a:r>
            </a:p>
          </p:txBody>
        </p:sp>
        <p:sp>
          <p:nvSpPr>
            <p:cNvPr id="6" name="TextBox 5"/>
            <p:cNvSpPr txBox="1"/>
            <p:nvPr/>
          </p:nvSpPr>
          <p:spPr>
            <a:xfrm>
              <a:off x="161575" y="1013570"/>
              <a:ext cx="11589126" cy="5844253"/>
            </a:xfrm>
            <a:prstGeom prst="rect">
              <a:avLst/>
            </a:prstGeom>
            <a:noFill/>
          </p:spPr>
          <p:txBody>
            <a:bodyPr wrap="square" rtlCol="0">
              <a:spAutoFit/>
            </a:bodyPr>
            <a:lstStyle/>
            <a:p>
              <a:pPr algn="just"/>
              <a:r>
                <a:rPr lang="bg-BG" sz="2800" b="1" dirty="0">
                  <a:solidFill>
                    <a:schemeClr val="tx1">
                      <a:lumMod val="65000"/>
                      <a:lumOff val="35000"/>
                    </a:schemeClr>
                  </a:solidFill>
                  <a:latin typeface="Palatino Linotype" panose="02040502050505030304" pitchFamily="18" charset="0"/>
                </a:rPr>
                <a:t>Кои сме ние?</a:t>
              </a:r>
              <a:endParaRPr lang="ru-RU" sz="2800" b="1" dirty="0">
                <a:solidFill>
                  <a:schemeClr val="tx1">
                    <a:lumMod val="65000"/>
                    <a:lumOff val="35000"/>
                  </a:schemeClr>
                </a:solidFill>
                <a:latin typeface="Palatino Linotype" panose="02040502050505030304" pitchFamily="18" charset="0"/>
              </a:endParaRPr>
            </a:p>
            <a:p>
              <a:pPr marL="557171" lvl="1" indent="-214298" algn="just">
                <a:buFont typeface="Wingdings" panose="05000000000000000000" pitchFamily="2" charset="2"/>
                <a:buChar char="§"/>
              </a:pPr>
              <a:r>
                <a:rPr lang="ru-RU" sz="2000" dirty="0">
                  <a:solidFill>
                    <a:schemeClr val="tx1">
                      <a:lumMod val="65000"/>
                      <a:lumOff val="35000"/>
                    </a:schemeClr>
                  </a:solidFill>
                  <a:latin typeface="Palatino Linotype" panose="02040502050505030304" pitchFamily="18" charset="0"/>
                </a:rPr>
                <a:t>Звено към НИС на Технически университет – София</a:t>
              </a:r>
              <a:endParaRPr lang="bg-BG" sz="2000" dirty="0">
                <a:solidFill>
                  <a:schemeClr val="tx1">
                    <a:lumMod val="65000"/>
                    <a:lumOff val="35000"/>
                  </a:schemeClr>
                </a:solidFill>
                <a:latin typeface="Palatino Linotype" panose="02040502050505030304" pitchFamily="18" charset="0"/>
              </a:endParaRPr>
            </a:p>
            <a:p>
              <a:pPr marL="557171" lvl="1" indent="-214298" algn="just">
                <a:buFont typeface="Wingdings" panose="05000000000000000000" pitchFamily="2" charset="2"/>
                <a:buChar char="§"/>
              </a:pPr>
              <a:r>
                <a:rPr lang="bg-BG" sz="2000" dirty="0">
                  <a:solidFill>
                    <a:schemeClr val="tx1">
                      <a:lumMod val="65000"/>
                      <a:lumOff val="35000"/>
                    </a:schemeClr>
                  </a:solidFill>
                  <a:latin typeface="Palatino Linotype" panose="02040502050505030304" pitchFamily="18" charset="0"/>
                </a:rPr>
                <a:t>Екип специалисти в областта на анализиране, разработка и внедряване на софтуерни продукти</a:t>
              </a:r>
              <a:r>
                <a:rPr lang="bg-BG" sz="2000" dirty="0">
                  <a:solidFill>
                    <a:schemeClr val="tx1">
                      <a:lumMod val="65000"/>
                      <a:lumOff val="35000"/>
                    </a:schemeClr>
                  </a:solidFill>
                  <a:latin typeface="Palatino Linotype" panose="02040502050505030304" pitchFamily="18" charset="0"/>
                </a:rPr>
                <a:t>.</a:t>
              </a:r>
              <a:endParaRPr lang="en-US" sz="2000" dirty="0">
                <a:solidFill>
                  <a:schemeClr val="tx1">
                    <a:lumMod val="65000"/>
                    <a:lumOff val="35000"/>
                  </a:schemeClr>
                </a:solidFill>
                <a:latin typeface="Palatino Linotype" panose="02040502050505030304" pitchFamily="18" charset="0"/>
              </a:endParaRPr>
            </a:p>
            <a:p>
              <a:pPr marL="342873" lvl="1" algn="just"/>
              <a:endParaRPr lang="en-US" sz="1500" dirty="0">
                <a:solidFill>
                  <a:schemeClr val="tx1">
                    <a:lumMod val="65000"/>
                    <a:lumOff val="35000"/>
                  </a:schemeClr>
                </a:solidFill>
                <a:latin typeface="Palatino Linotype" panose="02040502050505030304" pitchFamily="18" charset="0"/>
              </a:endParaRPr>
            </a:p>
            <a:p>
              <a:r>
                <a:rPr lang="ru-RU" sz="2800" b="1" dirty="0">
                  <a:solidFill>
                    <a:schemeClr val="tx1">
                      <a:lumMod val="65000"/>
                      <a:lumOff val="35000"/>
                    </a:schemeClr>
                  </a:solidFill>
                  <a:latin typeface="Palatino Linotype" panose="02040502050505030304" pitchFamily="18" charset="0"/>
                </a:rPr>
                <a:t>Основни дейности</a:t>
              </a:r>
            </a:p>
            <a:p>
              <a:pPr marL="600030" lvl="2" indent="-257156" algn="just">
                <a:buFont typeface="Wingdings" panose="05000000000000000000" pitchFamily="2" charset="2"/>
                <a:buChar char="§"/>
              </a:pPr>
              <a:r>
                <a:rPr lang="ru-RU" sz="2000" dirty="0">
                  <a:solidFill>
                    <a:schemeClr val="tx1">
                      <a:lumMod val="65000"/>
                      <a:lumOff val="35000"/>
                    </a:schemeClr>
                  </a:solidFill>
                  <a:latin typeface="Palatino Linotype" panose="02040502050505030304" pitchFamily="18" charset="0"/>
                </a:rPr>
                <a:t>Разработка на софтуерни продукти, подпомагащи ежедневната работа на служителите в администрациите</a:t>
              </a:r>
            </a:p>
            <a:p>
              <a:pPr marL="600030" lvl="2" indent="-257156">
                <a:buFont typeface="Wingdings" panose="05000000000000000000" pitchFamily="2" charset="2"/>
                <a:buChar char="§"/>
              </a:pPr>
              <a:r>
                <a:rPr lang="ru-RU" sz="2000" dirty="0">
                  <a:solidFill>
                    <a:schemeClr val="tx1">
                      <a:lumMod val="65000"/>
                      <a:lumOff val="35000"/>
                    </a:schemeClr>
                  </a:solidFill>
                  <a:latin typeface="Palatino Linotype" panose="02040502050505030304" pitchFamily="18" charset="0"/>
                </a:rPr>
                <a:t>Внедряване, гаранционно и извънгаранционно обслужване на разработените системи</a:t>
              </a:r>
            </a:p>
            <a:p>
              <a:pPr marL="600030" lvl="2" indent="-257156">
                <a:buFont typeface="Wingdings" panose="05000000000000000000" pitchFamily="2" charset="2"/>
                <a:buChar char="§"/>
              </a:pPr>
              <a:r>
                <a:rPr lang="ru-RU" sz="2000" dirty="0">
                  <a:solidFill>
                    <a:schemeClr val="tx1">
                      <a:lumMod val="65000"/>
                      <a:lumOff val="35000"/>
                    </a:schemeClr>
                  </a:solidFill>
                  <a:latin typeface="Palatino Linotype" panose="02040502050505030304" pitchFamily="18" charset="0"/>
                </a:rPr>
                <a:t>Обучение на клиенти </a:t>
              </a:r>
              <a:endParaRPr lang="en-US" sz="2000" dirty="0">
                <a:solidFill>
                  <a:schemeClr val="tx1">
                    <a:lumMod val="65000"/>
                    <a:lumOff val="35000"/>
                  </a:schemeClr>
                </a:solidFill>
                <a:latin typeface="Palatino Linotype" panose="02040502050505030304" pitchFamily="18" charset="0"/>
              </a:endParaRPr>
            </a:p>
            <a:p>
              <a:pPr marL="342874" lvl="2"/>
              <a:endParaRPr lang="en-US" sz="1500" dirty="0">
                <a:solidFill>
                  <a:schemeClr val="tx1">
                    <a:lumMod val="65000"/>
                    <a:lumOff val="35000"/>
                  </a:schemeClr>
                </a:solidFill>
                <a:latin typeface="Palatino Linotype" panose="02040502050505030304" pitchFamily="18" charset="0"/>
              </a:endParaRPr>
            </a:p>
            <a:p>
              <a:pPr algn="just"/>
              <a:r>
                <a:rPr lang="ru-RU" sz="2800" b="1" dirty="0">
                  <a:solidFill>
                    <a:schemeClr val="tx1">
                      <a:lumMod val="65000"/>
                      <a:lumOff val="35000"/>
                    </a:schemeClr>
                  </a:solidFill>
                  <a:latin typeface="Palatino Linotype" panose="02040502050505030304" pitchFamily="18" charset="0"/>
                </a:rPr>
                <a:t>Натрупан опит</a:t>
              </a:r>
            </a:p>
            <a:p>
              <a:pPr marL="600030" lvl="2" indent="-257156" algn="just">
                <a:buFont typeface="Wingdings" panose="05000000000000000000" pitchFamily="2" charset="2"/>
                <a:buChar char="§"/>
              </a:pPr>
              <a:r>
                <a:rPr lang="bg-BG" sz="2000" dirty="0">
                  <a:solidFill>
                    <a:schemeClr val="tx1">
                      <a:lumMod val="65000"/>
                      <a:lumOff val="35000"/>
                    </a:schemeClr>
                  </a:solidFill>
                  <a:latin typeface="Palatino Linotype" panose="02040502050505030304" pitchFamily="18" charset="0"/>
                </a:rPr>
                <a:t>Повече от 25 години разработка на софтуер със съвременни ИТ средства</a:t>
              </a:r>
            </a:p>
            <a:p>
              <a:pPr marL="600030" lvl="2" indent="-257156" algn="just">
                <a:buFont typeface="Wingdings" panose="05000000000000000000" pitchFamily="2" charset="2"/>
                <a:buChar char="§"/>
              </a:pPr>
              <a:r>
                <a:rPr lang="bg-BG" sz="2000" dirty="0">
                  <a:solidFill>
                    <a:schemeClr val="tx1">
                      <a:lumMod val="65000"/>
                      <a:lumOff val="35000"/>
                    </a:schemeClr>
                  </a:solidFill>
                  <a:latin typeface="Palatino Linotype" panose="02040502050505030304" pitchFamily="18" charset="0"/>
                </a:rPr>
                <a:t>Богато портфолио от над 30 програмни продукта, внедрени в повече от 200 </a:t>
              </a:r>
              <a:r>
                <a:rPr lang="bg-BG" sz="2000" dirty="0">
                  <a:solidFill>
                    <a:schemeClr val="tx1">
                      <a:lumMod val="65000"/>
                      <a:lumOff val="35000"/>
                    </a:schemeClr>
                  </a:solidFill>
                  <a:latin typeface="Palatino Linotype" panose="02040502050505030304" pitchFamily="18" charset="0"/>
                </a:rPr>
                <a:t>администрации</a:t>
              </a:r>
              <a:endParaRPr lang="bg-BG" sz="2000" dirty="0">
                <a:solidFill>
                  <a:schemeClr val="tx1">
                    <a:lumMod val="65000"/>
                    <a:lumOff val="35000"/>
                  </a:schemeClr>
                </a:solidFill>
                <a:latin typeface="Palatino Linotype" panose="02040502050505030304" pitchFamily="18"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575" y="149006"/>
              <a:ext cx="624650" cy="644181"/>
            </a:xfrm>
            <a:prstGeom prst="rect">
              <a:avLst/>
            </a:prstGeom>
          </p:spPr>
        </p:pic>
        <p:cxnSp>
          <p:nvCxnSpPr>
            <p:cNvPr id="10" name="Straight Connector 9"/>
            <p:cNvCxnSpPr/>
            <p:nvPr/>
          </p:nvCxnSpPr>
          <p:spPr>
            <a:xfrm>
              <a:off x="0" y="908664"/>
              <a:ext cx="12192000" cy="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241222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ular Callout 2"/>
          <p:cNvSpPr/>
          <p:nvPr/>
        </p:nvSpPr>
        <p:spPr>
          <a:xfrm>
            <a:off x="169664" y="1115816"/>
            <a:ext cx="2227262" cy="328931"/>
          </a:xfrm>
          <a:prstGeom prst="wedgeRectCallout">
            <a:avLst>
              <a:gd name="adj1" fmla="val -20370"/>
              <a:gd name="adj2" fmla="val 866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Palatino Linotype" panose="02040502050505030304" pitchFamily="18" charset="0"/>
              </a:rPr>
              <a:t>BACK </a:t>
            </a:r>
            <a:r>
              <a:rPr lang="bg-BG" sz="1600" b="1" dirty="0">
                <a:latin typeface="Palatino Linotype" panose="02040502050505030304" pitchFamily="18" charset="0"/>
              </a:rPr>
              <a:t>ОФИС</a:t>
            </a:r>
          </a:p>
        </p:txBody>
      </p:sp>
      <p:sp>
        <p:nvSpPr>
          <p:cNvPr id="42" name="Rectangular Callout 41"/>
          <p:cNvSpPr/>
          <p:nvPr/>
        </p:nvSpPr>
        <p:spPr>
          <a:xfrm>
            <a:off x="2458470" y="1115819"/>
            <a:ext cx="2298895" cy="328931"/>
          </a:xfrm>
          <a:prstGeom prst="wedgeRectCallout">
            <a:avLst>
              <a:gd name="adj1" fmla="val -20370"/>
              <a:gd name="adj2" fmla="val 866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Palatino Linotype" panose="02040502050505030304" pitchFamily="18" charset="0"/>
              </a:rPr>
              <a:t>FRONT </a:t>
            </a:r>
            <a:r>
              <a:rPr lang="bg-BG" sz="1600" b="1" dirty="0">
                <a:latin typeface="Palatino Linotype" panose="02040502050505030304" pitchFamily="18" charset="0"/>
              </a:rPr>
              <a:t>ОФИС</a:t>
            </a:r>
            <a:endParaRPr lang="bg-BG" sz="1600" b="1" dirty="0">
              <a:latin typeface="Palatino Linotype" panose="02040502050505030304" pitchFamily="18" charset="0"/>
            </a:endParaRPr>
          </a:p>
        </p:txBody>
      </p:sp>
      <p:sp>
        <p:nvSpPr>
          <p:cNvPr id="43" name="Rectangular Callout 42"/>
          <p:cNvSpPr/>
          <p:nvPr/>
        </p:nvSpPr>
        <p:spPr>
          <a:xfrm>
            <a:off x="4818903" y="1122460"/>
            <a:ext cx="2298895" cy="328931"/>
          </a:xfrm>
          <a:prstGeom prst="wedgeRectCallout">
            <a:avLst>
              <a:gd name="adj1" fmla="val -20370"/>
              <a:gd name="adj2" fmla="val 866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Palatino Linotype" panose="02040502050505030304" pitchFamily="18" charset="0"/>
              </a:rPr>
              <a:t>WEB</a:t>
            </a:r>
            <a:endParaRPr lang="bg-BG" sz="1600" b="1" dirty="0">
              <a:latin typeface="Palatino Linotype" panose="02040502050505030304" pitchFamily="18" charset="0"/>
            </a:endParaRPr>
          </a:p>
        </p:txBody>
      </p:sp>
      <p:sp>
        <p:nvSpPr>
          <p:cNvPr id="44" name="Rectangular Callout 43"/>
          <p:cNvSpPr/>
          <p:nvPr/>
        </p:nvSpPr>
        <p:spPr>
          <a:xfrm>
            <a:off x="7179335" y="1120821"/>
            <a:ext cx="2298895" cy="328931"/>
          </a:xfrm>
          <a:prstGeom prst="wedgeRectCallout">
            <a:avLst>
              <a:gd name="adj1" fmla="val -20370"/>
              <a:gd name="adj2" fmla="val 866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1600" b="1" dirty="0">
                <a:latin typeface="Palatino Linotype" panose="02040502050505030304" pitchFamily="18" charset="0"/>
              </a:rPr>
              <a:t>СИГУРНОСТ</a:t>
            </a:r>
          </a:p>
        </p:txBody>
      </p:sp>
      <p:sp>
        <p:nvSpPr>
          <p:cNvPr id="45" name="Rectangular Callout 44"/>
          <p:cNvSpPr/>
          <p:nvPr/>
        </p:nvSpPr>
        <p:spPr>
          <a:xfrm>
            <a:off x="9539768" y="1118883"/>
            <a:ext cx="2298895" cy="328931"/>
          </a:xfrm>
          <a:prstGeom prst="wedgeRectCallout">
            <a:avLst>
              <a:gd name="adj1" fmla="val -20370"/>
              <a:gd name="adj2" fmla="val 866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1600" b="1" dirty="0">
                <a:latin typeface="Palatino Linotype" panose="02040502050505030304" pitchFamily="18" charset="0"/>
              </a:rPr>
              <a:t>ГИС</a:t>
            </a:r>
          </a:p>
        </p:txBody>
      </p:sp>
      <p:sp>
        <p:nvSpPr>
          <p:cNvPr id="46" name="Rounded Rectangle 45"/>
          <p:cNvSpPr/>
          <p:nvPr/>
        </p:nvSpPr>
        <p:spPr>
          <a:xfrm>
            <a:off x="327598" y="1701613"/>
            <a:ext cx="1911383" cy="569849"/>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1350" dirty="0">
                <a:solidFill>
                  <a:schemeClr val="tx1">
                    <a:lumMod val="75000"/>
                    <a:lumOff val="25000"/>
                  </a:schemeClr>
                </a:solidFill>
                <a:latin typeface="Palatino Linotype" panose="02040502050505030304" pitchFamily="18" charset="0"/>
              </a:rPr>
              <a:t>АКСТЪР Каса</a:t>
            </a:r>
          </a:p>
        </p:txBody>
      </p:sp>
      <p:sp>
        <p:nvSpPr>
          <p:cNvPr id="47" name="Rounded Rectangle 46"/>
          <p:cNvSpPr/>
          <p:nvPr/>
        </p:nvSpPr>
        <p:spPr>
          <a:xfrm>
            <a:off x="322788" y="2444641"/>
            <a:ext cx="1916193" cy="521708"/>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1350" dirty="0">
                <a:solidFill>
                  <a:schemeClr val="tx1">
                    <a:lumMod val="75000"/>
                    <a:lumOff val="25000"/>
                  </a:schemeClr>
                </a:solidFill>
                <a:latin typeface="Palatino Linotype" panose="02040502050505030304" pitchFamily="18" charset="0"/>
              </a:rPr>
              <a:t>АКСТЪР Имоти</a:t>
            </a:r>
          </a:p>
        </p:txBody>
      </p:sp>
      <p:sp>
        <p:nvSpPr>
          <p:cNvPr id="48" name="Rounded Rectangle 47"/>
          <p:cNvSpPr/>
          <p:nvPr/>
        </p:nvSpPr>
        <p:spPr>
          <a:xfrm>
            <a:off x="327598" y="3139527"/>
            <a:ext cx="1916193" cy="535925"/>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1350" dirty="0">
                <a:solidFill>
                  <a:schemeClr val="tx1">
                    <a:lumMod val="75000"/>
                    <a:lumOff val="25000"/>
                  </a:schemeClr>
                </a:solidFill>
                <a:latin typeface="Palatino Linotype" panose="02040502050505030304" pitchFamily="18" charset="0"/>
              </a:rPr>
              <a:t>АКСТЪР</a:t>
            </a:r>
            <a:r>
              <a:rPr lang="bg-BG" sz="1350" dirty="0">
                <a:solidFill>
                  <a:schemeClr val="tx1">
                    <a:lumMod val="65000"/>
                    <a:lumOff val="35000"/>
                  </a:schemeClr>
                </a:solidFill>
                <a:latin typeface="Palatino Linotype" panose="02040502050505030304" pitchFamily="18" charset="0"/>
              </a:rPr>
              <a:t> </a:t>
            </a:r>
            <a:r>
              <a:rPr lang="bg-BG" sz="1350" dirty="0">
                <a:solidFill>
                  <a:schemeClr val="tx1">
                    <a:lumMod val="75000"/>
                    <a:lumOff val="25000"/>
                  </a:schemeClr>
                </a:solidFill>
                <a:latin typeface="Palatino Linotype" panose="02040502050505030304" pitchFamily="18" charset="0"/>
              </a:rPr>
              <a:t>Наеми</a:t>
            </a:r>
          </a:p>
        </p:txBody>
      </p:sp>
      <p:sp>
        <p:nvSpPr>
          <p:cNvPr id="49" name="Rounded Rectangle 48"/>
          <p:cNvSpPr/>
          <p:nvPr/>
        </p:nvSpPr>
        <p:spPr>
          <a:xfrm>
            <a:off x="322788" y="3848631"/>
            <a:ext cx="1916193" cy="603485"/>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1350" dirty="0">
                <a:solidFill>
                  <a:schemeClr val="tx1">
                    <a:lumMod val="75000"/>
                    <a:lumOff val="25000"/>
                  </a:schemeClr>
                </a:solidFill>
                <a:latin typeface="Palatino Linotype" panose="02040502050505030304" pitchFamily="18" charset="0"/>
              </a:rPr>
              <a:t>АКСТЪР МДТ</a:t>
            </a:r>
          </a:p>
        </p:txBody>
      </p:sp>
      <p:sp>
        <p:nvSpPr>
          <p:cNvPr id="50" name="Rounded Rectangle 49"/>
          <p:cNvSpPr/>
          <p:nvPr/>
        </p:nvSpPr>
        <p:spPr>
          <a:xfrm>
            <a:off x="2649818" y="1708127"/>
            <a:ext cx="1916193" cy="563335"/>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1350" dirty="0">
                <a:solidFill>
                  <a:schemeClr val="tx1">
                    <a:lumMod val="75000"/>
                    <a:lumOff val="25000"/>
                  </a:schemeClr>
                </a:solidFill>
                <a:latin typeface="Palatino Linotype" panose="02040502050505030304" pitchFamily="18" charset="0"/>
              </a:rPr>
              <a:t>АКСТЪР Офис</a:t>
            </a:r>
          </a:p>
        </p:txBody>
      </p:sp>
      <p:sp>
        <p:nvSpPr>
          <p:cNvPr id="51" name="Rounded Rectangle 50"/>
          <p:cNvSpPr/>
          <p:nvPr/>
        </p:nvSpPr>
        <p:spPr>
          <a:xfrm>
            <a:off x="2649817" y="2444641"/>
            <a:ext cx="1916193" cy="521708"/>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i="1" dirty="0">
                <a:solidFill>
                  <a:schemeClr val="tx1">
                    <a:lumMod val="75000"/>
                    <a:lumOff val="25000"/>
                  </a:schemeClr>
                </a:solidFill>
                <a:latin typeface="Palatino Linotype" panose="02040502050505030304" pitchFamily="18" charset="0"/>
              </a:rPr>
              <a:t>e</a:t>
            </a:r>
            <a:r>
              <a:rPr lang="bg-BG" sz="1350" dirty="0">
                <a:solidFill>
                  <a:schemeClr val="tx1">
                    <a:lumMod val="75000"/>
                    <a:lumOff val="25000"/>
                  </a:schemeClr>
                </a:solidFill>
                <a:latin typeface="Palatino Linotype" panose="02040502050505030304" pitchFamily="18" charset="0"/>
              </a:rPr>
              <a:t>-Съгласуване</a:t>
            </a:r>
          </a:p>
        </p:txBody>
      </p:sp>
      <p:sp>
        <p:nvSpPr>
          <p:cNvPr id="52" name="Rounded Rectangle 51"/>
          <p:cNvSpPr/>
          <p:nvPr/>
        </p:nvSpPr>
        <p:spPr>
          <a:xfrm>
            <a:off x="2649817" y="3139527"/>
            <a:ext cx="1916193" cy="535925"/>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1350" dirty="0">
                <a:solidFill>
                  <a:schemeClr val="tx1">
                    <a:lumMod val="75000"/>
                    <a:lumOff val="25000"/>
                  </a:schemeClr>
                </a:solidFill>
                <a:latin typeface="Palatino Linotype" panose="02040502050505030304" pitchFamily="18" charset="0"/>
              </a:rPr>
              <a:t>АКСТЪР </a:t>
            </a:r>
            <a:r>
              <a:rPr lang="en-US" sz="1350" dirty="0">
                <a:solidFill>
                  <a:schemeClr val="tx1">
                    <a:lumMod val="75000"/>
                    <a:lumOff val="25000"/>
                  </a:schemeClr>
                </a:solidFill>
                <a:latin typeface="Palatino Linotype" panose="02040502050505030304" pitchFamily="18" charset="0"/>
              </a:rPr>
              <a:t>PKI</a:t>
            </a:r>
            <a:endParaRPr lang="bg-BG" sz="1350" dirty="0">
              <a:solidFill>
                <a:schemeClr val="tx1">
                  <a:lumMod val="75000"/>
                  <a:lumOff val="25000"/>
                </a:schemeClr>
              </a:solidFill>
              <a:latin typeface="Palatino Linotype" panose="02040502050505030304" pitchFamily="18" charset="0"/>
            </a:endParaRPr>
          </a:p>
        </p:txBody>
      </p:sp>
      <p:sp>
        <p:nvSpPr>
          <p:cNvPr id="53" name="Rounded Rectangle 52"/>
          <p:cNvSpPr/>
          <p:nvPr/>
        </p:nvSpPr>
        <p:spPr>
          <a:xfrm>
            <a:off x="5036443" y="1706048"/>
            <a:ext cx="1916193" cy="565414"/>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i="1" dirty="0">
                <a:solidFill>
                  <a:schemeClr val="tx1">
                    <a:lumMod val="75000"/>
                    <a:lumOff val="25000"/>
                  </a:schemeClr>
                </a:solidFill>
                <a:latin typeface="Palatino Linotype" panose="02040502050505030304" pitchFamily="18" charset="0"/>
              </a:rPr>
              <a:t>e</a:t>
            </a:r>
            <a:r>
              <a:rPr lang="en-US" sz="1350" dirty="0">
                <a:solidFill>
                  <a:schemeClr val="tx1">
                    <a:lumMod val="75000"/>
                    <a:lumOff val="25000"/>
                  </a:schemeClr>
                </a:solidFill>
                <a:latin typeface="Palatino Linotype" panose="02040502050505030304" pitchFamily="18" charset="0"/>
              </a:rPr>
              <a:t>-</a:t>
            </a:r>
            <a:r>
              <a:rPr lang="bg-BG" sz="1350" dirty="0">
                <a:solidFill>
                  <a:schemeClr val="tx1">
                    <a:lumMod val="75000"/>
                    <a:lumOff val="25000"/>
                  </a:schemeClr>
                </a:solidFill>
                <a:latin typeface="Palatino Linotype" panose="02040502050505030304" pitchFamily="18" charset="0"/>
              </a:rPr>
              <a:t>Услуги</a:t>
            </a:r>
          </a:p>
        </p:txBody>
      </p:sp>
      <p:sp>
        <p:nvSpPr>
          <p:cNvPr id="54" name="Rounded Rectangle 53"/>
          <p:cNvSpPr/>
          <p:nvPr/>
        </p:nvSpPr>
        <p:spPr>
          <a:xfrm>
            <a:off x="5059893" y="2436549"/>
            <a:ext cx="1916193" cy="52980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1350" dirty="0">
                <a:solidFill>
                  <a:schemeClr val="tx1">
                    <a:lumMod val="75000"/>
                    <a:lumOff val="25000"/>
                  </a:schemeClr>
                </a:solidFill>
                <a:latin typeface="Palatino Linotype" panose="02040502050505030304" pitchFamily="18" charset="0"/>
              </a:rPr>
              <a:t>Уеб</a:t>
            </a:r>
            <a:r>
              <a:rPr lang="en-US" sz="1350" dirty="0">
                <a:solidFill>
                  <a:schemeClr val="tx1">
                    <a:lumMod val="75000"/>
                    <a:lumOff val="25000"/>
                  </a:schemeClr>
                </a:solidFill>
                <a:latin typeface="Palatino Linotype" panose="02040502050505030304" pitchFamily="18" charset="0"/>
              </a:rPr>
              <a:t> </a:t>
            </a:r>
            <a:r>
              <a:rPr lang="bg-BG" sz="1350" dirty="0">
                <a:solidFill>
                  <a:schemeClr val="tx1">
                    <a:lumMod val="75000"/>
                    <a:lumOff val="25000"/>
                  </a:schemeClr>
                </a:solidFill>
                <a:latin typeface="Palatino Linotype" panose="02040502050505030304" pitchFamily="18" charset="0"/>
              </a:rPr>
              <a:t>Портал</a:t>
            </a:r>
          </a:p>
        </p:txBody>
      </p:sp>
      <p:sp>
        <p:nvSpPr>
          <p:cNvPr id="55" name="Rounded Rectangle 54"/>
          <p:cNvSpPr/>
          <p:nvPr/>
        </p:nvSpPr>
        <p:spPr>
          <a:xfrm>
            <a:off x="5046398" y="3126691"/>
            <a:ext cx="1916193" cy="548761"/>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1350" dirty="0">
                <a:solidFill>
                  <a:schemeClr val="tx1">
                    <a:lumMod val="75000"/>
                    <a:lumOff val="25000"/>
                  </a:schemeClr>
                </a:solidFill>
                <a:latin typeface="Palatino Linotype" panose="02040502050505030304" pitchFamily="18" charset="0"/>
              </a:rPr>
              <a:t>Уеб</a:t>
            </a:r>
            <a:r>
              <a:rPr lang="en-US" sz="1350" dirty="0">
                <a:solidFill>
                  <a:schemeClr val="tx1">
                    <a:lumMod val="75000"/>
                    <a:lumOff val="25000"/>
                  </a:schemeClr>
                </a:solidFill>
                <a:latin typeface="Palatino Linotype" panose="02040502050505030304" pitchFamily="18" charset="0"/>
              </a:rPr>
              <a:t> </a:t>
            </a:r>
            <a:r>
              <a:rPr lang="bg-BG" sz="1350" dirty="0">
                <a:solidFill>
                  <a:schemeClr val="tx1">
                    <a:lumMod val="75000"/>
                    <a:lumOff val="25000"/>
                  </a:schemeClr>
                </a:solidFill>
                <a:latin typeface="Palatino Linotype" panose="02040502050505030304" pitchFamily="18" charset="0"/>
              </a:rPr>
              <a:t>Регистри</a:t>
            </a:r>
          </a:p>
        </p:txBody>
      </p:sp>
      <p:sp>
        <p:nvSpPr>
          <p:cNvPr id="56" name="Rounded Rectangle 55"/>
          <p:cNvSpPr/>
          <p:nvPr/>
        </p:nvSpPr>
        <p:spPr>
          <a:xfrm>
            <a:off x="5059893" y="3835795"/>
            <a:ext cx="1916193" cy="49774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1350" dirty="0">
                <a:solidFill>
                  <a:schemeClr val="tx1">
                    <a:lumMod val="75000"/>
                    <a:lumOff val="25000"/>
                  </a:schemeClr>
                </a:solidFill>
                <a:latin typeface="Palatino Linotype" panose="02040502050505030304" pitchFamily="18" charset="0"/>
              </a:rPr>
              <a:t>Кмете, виж!</a:t>
            </a:r>
          </a:p>
        </p:txBody>
      </p:sp>
      <p:sp>
        <p:nvSpPr>
          <p:cNvPr id="57" name="Rounded Rectangle 56"/>
          <p:cNvSpPr/>
          <p:nvPr/>
        </p:nvSpPr>
        <p:spPr>
          <a:xfrm>
            <a:off x="5059893" y="4493877"/>
            <a:ext cx="1916193" cy="51068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1350" dirty="0">
                <a:solidFill>
                  <a:schemeClr val="tx1">
                    <a:lumMod val="75000"/>
                    <a:lumOff val="25000"/>
                  </a:schemeClr>
                </a:solidFill>
                <a:latin typeface="Palatino Linotype" panose="02040502050505030304" pitchFamily="18" charset="0"/>
              </a:rPr>
              <a:t>Уеб ГИС</a:t>
            </a:r>
          </a:p>
        </p:txBody>
      </p:sp>
      <p:sp>
        <p:nvSpPr>
          <p:cNvPr id="58" name="Rounded Rectangle 57"/>
          <p:cNvSpPr/>
          <p:nvPr/>
        </p:nvSpPr>
        <p:spPr>
          <a:xfrm>
            <a:off x="5059893" y="5164899"/>
            <a:ext cx="1916193" cy="51068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1350" dirty="0">
                <a:solidFill>
                  <a:schemeClr val="tx1">
                    <a:lumMod val="75000"/>
                    <a:lumOff val="25000"/>
                  </a:schemeClr>
                </a:solidFill>
                <a:latin typeface="Palatino Linotype" panose="02040502050505030304" pitchFamily="18" charset="0"/>
              </a:rPr>
              <a:t>Комуникатор</a:t>
            </a:r>
          </a:p>
        </p:txBody>
      </p:sp>
      <p:sp>
        <p:nvSpPr>
          <p:cNvPr id="60" name="Rounded Rectangle 59"/>
          <p:cNvSpPr/>
          <p:nvPr/>
        </p:nvSpPr>
        <p:spPr>
          <a:xfrm>
            <a:off x="7363474" y="1710418"/>
            <a:ext cx="1916193" cy="561044"/>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1350" dirty="0">
                <a:solidFill>
                  <a:schemeClr val="tx1">
                    <a:lumMod val="75000"/>
                    <a:lumOff val="25000"/>
                  </a:schemeClr>
                </a:solidFill>
                <a:latin typeface="Palatino Linotype" panose="02040502050505030304" pitchFamily="18" charset="0"/>
              </a:rPr>
              <a:t>АКСТЪР </a:t>
            </a:r>
            <a:r>
              <a:rPr lang="en-US" sz="1350" dirty="0">
                <a:solidFill>
                  <a:schemeClr val="tx1">
                    <a:lumMod val="75000"/>
                    <a:lumOff val="25000"/>
                  </a:schemeClr>
                </a:solidFill>
                <a:latin typeface="Palatino Linotype" panose="02040502050505030304" pitchFamily="18" charset="0"/>
              </a:rPr>
              <a:t>Backup</a:t>
            </a:r>
            <a:endParaRPr lang="bg-BG" sz="1350" dirty="0">
              <a:solidFill>
                <a:schemeClr val="tx1">
                  <a:lumMod val="75000"/>
                  <a:lumOff val="25000"/>
                </a:schemeClr>
              </a:solidFill>
              <a:latin typeface="Palatino Linotype" panose="02040502050505030304" pitchFamily="18" charset="0"/>
            </a:endParaRPr>
          </a:p>
        </p:txBody>
      </p:sp>
      <p:sp>
        <p:nvSpPr>
          <p:cNvPr id="61" name="Rounded Rectangle 60"/>
          <p:cNvSpPr/>
          <p:nvPr/>
        </p:nvSpPr>
        <p:spPr>
          <a:xfrm>
            <a:off x="9731117" y="1717378"/>
            <a:ext cx="1916193" cy="554084"/>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1350" dirty="0">
                <a:solidFill>
                  <a:schemeClr val="tx1">
                    <a:lumMod val="75000"/>
                    <a:lumOff val="25000"/>
                  </a:schemeClr>
                </a:solidFill>
                <a:latin typeface="Palatino Linotype" panose="02040502050505030304" pitchFamily="18" charset="0"/>
              </a:rPr>
              <a:t>АКСТЪР ГИС</a:t>
            </a:r>
          </a:p>
        </p:txBody>
      </p:sp>
      <p:sp>
        <p:nvSpPr>
          <p:cNvPr id="62" name="Rounded Rectangle 61"/>
          <p:cNvSpPr/>
          <p:nvPr/>
        </p:nvSpPr>
        <p:spPr>
          <a:xfrm>
            <a:off x="9731117" y="2444641"/>
            <a:ext cx="1916193" cy="521708"/>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1350" dirty="0">
                <a:solidFill>
                  <a:schemeClr val="tx1">
                    <a:lumMod val="75000"/>
                    <a:lumOff val="25000"/>
                  </a:schemeClr>
                </a:solidFill>
                <a:latin typeface="Palatino Linotype" panose="02040502050505030304" pitchFamily="18" charset="0"/>
              </a:rPr>
              <a:t>АКСТЪР - 19</a:t>
            </a:r>
          </a:p>
        </p:txBody>
      </p:sp>
      <p:sp>
        <p:nvSpPr>
          <p:cNvPr id="63" name="Rounded Rectangle 62"/>
          <p:cNvSpPr/>
          <p:nvPr/>
        </p:nvSpPr>
        <p:spPr>
          <a:xfrm>
            <a:off x="9731116" y="3849775"/>
            <a:ext cx="1916193" cy="588361"/>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1350" dirty="0">
                <a:solidFill>
                  <a:schemeClr val="tx1">
                    <a:lumMod val="75000"/>
                    <a:lumOff val="25000"/>
                  </a:schemeClr>
                </a:solidFill>
                <a:latin typeface="Palatino Linotype" panose="02040502050505030304" pitchFamily="18" charset="0"/>
              </a:rPr>
              <a:t>Улично осветление</a:t>
            </a:r>
          </a:p>
        </p:txBody>
      </p:sp>
      <p:sp>
        <p:nvSpPr>
          <p:cNvPr id="64" name="Rounded Rectangle 63"/>
          <p:cNvSpPr/>
          <p:nvPr/>
        </p:nvSpPr>
        <p:spPr>
          <a:xfrm>
            <a:off x="9731115" y="4612458"/>
            <a:ext cx="1916193" cy="552441"/>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1350" dirty="0">
                <a:solidFill>
                  <a:schemeClr val="tx1">
                    <a:lumMod val="75000"/>
                    <a:lumOff val="25000"/>
                  </a:schemeClr>
                </a:solidFill>
                <a:latin typeface="Palatino Linotype" panose="02040502050505030304" pitchFamily="18" charset="0"/>
              </a:rPr>
              <a:t>Дейности по чистотата</a:t>
            </a:r>
          </a:p>
        </p:txBody>
      </p:sp>
      <p:sp>
        <p:nvSpPr>
          <p:cNvPr id="65" name="Rounded Rectangle 64"/>
          <p:cNvSpPr/>
          <p:nvPr/>
        </p:nvSpPr>
        <p:spPr>
          <a:xfrm>
            <a:off x="9731117" y="3139527"/>
            <a:ext cx="1916193" cy="535925"/>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1350" dirty="0">
                <a:solidFill>
                  <a:schemeClr val="tx1">
                    <a:lumMod val="75000"/>
                    <a:lumOff val="25000"/>
                  </a:schemeClr>
                </a:solidFill>
                <a:latin typeface="Palatino Linotype" panose="02040502050505030304" pitchFamily="18" charset="0"/>
              </a:rPr>
              <a:t>ОУП</a:t>
            </a:r>
          </a:p>
        </p:txBody>
      </p:sp>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575" y="149006"/>
            <a:ext cx="624650" cy="644181"/>
          </a:xfrm>
          <a:prstGeom prst="rect">
            <a:avLst/>
          </a:prstGeom>
        </p:spPr>
      </p:pic>
      <p:cxnSp>
        <p:nvCxnSpPr>
          <p:cNvPr id="32" name="Straight Connector 31"/>
          <p:cNvCxnSpPr/>
          <p:nvPr/>
        </p:nvCxnSpPr>
        <p:spPr>
          <a:xfrm>
            <a:off x="0" y="908664"/>
            <a:ext cx="12192000" cy="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049070" y="140357"/>
            <a:ext cx="10948489" cy="663402"/>
          </a:xfrm>
          <a:prstGeom prst="rect">
            <a:avLst/>
          </a:prstGeom>
          <a:noFill/>
        </p:spPr>
        <p:txBody>
          <a:bodyPr wrap="square" rtlCol="0">
            <a:spAutoFit/>
          </a:bodyPr>
          <a:lstStyle/>
          <a:p>
            <a:r>
              <a:rPr lang="bg-BG" sz="3600" b="1" dirty="0">
                <a:solidFill>
                  <a:srgbClr val="1B7EB9"/>
                </a:solidFill>
                <a:latin typeface="Palatino Linotype" panose="02040502050505030304" pitchFamily="18" charset="0"/>
              </a:rPr>
              <a:t>Продукти от фамилията „АКСТЪР“</a:t>
            </a:r>
            <a:endParaRPr lang="bg-BG" sz="3600" b="1" dirty="0">
              <a:solidFill>
                <a:srgbClr val="1B7EB9"/>
              </a:solidFill>
              <a:latin typeface="Palatino Linotype" panose="02040502050505030304" pitchFamily="18" charset="0"/>
            </a:endParaRPr>
          </a:p>
        </p:txBody>
      </p:sp>
    </p:spTree>
    <p:extLst>
      <p:ext uri="{BB962C8B-B14F-4D97-AF65-F5344CB8AC3E}">
        <p14:creationId xmlns:p14="http://schemas.microsoft.com/office/powerpoint/2010/main" val="3327372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1000"/>
                                        <p:tgtEl>
                                          <p:spTgt spid="46"/>
                                        </p:tgtEl>
                                      </p:cBhvr>
                                    </p:animEffect>
                                    <p:anim calcmode="lin" valueType="num">
                                      <p:cBhvr>
                                        <p:cTn id="13" dur="1000" fill="hold"/>
                                        <p:tgtEl>
                                          <p:spTgt spid="46"/>
                                        </p:tgtEl>
                                        <p:attrNameLst>
                                          <p:attrName>ppt_x</p:attrName>
                                        </p:attrNameLst>
                                      </p:cBhvr>
                                      <p:tavLst>
                                        <p:tav tm="0">
                                          <p:val>
                                            <p:strVal val="#ppt_x"/>
                                          </p:val>
                                        </p:tav>
                                        <p:tav tm="100000">
                                          <p:val>
                                            <p:strVal val="#ppt_x"/>
                                          </p:val>
                                        </p:tav>
                                      </p:tavLst>
                                    </p:anim>
                                    <p:anim calcmode="lin" valueType="num">
                                      <p:cBhvr>
                                        <p:cTn id="14" dur="1000" fill="hold"/>
                                        <p:tgtEl>
                                          <p:spTgt spid="4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fade">
                                      <p:cBhvr>
                                        <p:cTn id="17" dur="1000"/>
                                        <p:tgtEl>
                                          <p:spTgt spid="47"/>
                                        </p:tgtEl>
                                      </p:cBhvr>
                                    </p:animEffect>
                                    <p:anim calcmode="lin" valueType="num">
                                      <p:cBhvr>
                                        <p:cTn id="18" dur="1000" fill="hold"/>
                                        <p:tgtEl>
                                          <p:spTgt spid="47"/>
                                        </p:tgtEl>
                                        <p:attrNameLst>
                                          <p:attrName>ppt_x</p:attrName>
                                        </p:attrNameLst>
                                      </p:cBhvr>
                                      <p:tavLst>
                                        <p:tav tm="0">
                                          <p:val>
                                            <p:strVal val="#ppt_x"/>
                                          </p:val>
                                        </p:tav>
                                        <p:tav tm="100000">
                                          <p:val>
                                            <p:strVal val="#ppt_x"/>
                                          </p:val>
                                        </p:tav>
                                      </p:tavLst>
                                    </p:anim>
                                    <p:anim calcmode="lin" valueType="num">
                                      <p:cBhvr>
                                        <p:cTn id="19" dur="1000" fill="hold"/>
                                        <p:tgtEl>
                                          <p:spTgt spid="4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fade">
                                      <p:cBhvr>
                                        <p:cTn id="22" dur="1000"/>
                                        <p:tgtEl>
                                          <p:spTgt spid="48"/>
                                        </p:tgtEl>
                                      </p:cBhvr>
                                    </p:animEffect>
                                    <p:anim calcmode="lin" valueType="num">
                                      <p:cBhvr>
                                        <p:cTn id="23" dur="1000" fill="hold"/>
                                        <p:tgtEl>
                                          <p:spTgt spid="48"/>
                                        </p:tgtEl>
                                        <p:attrNameLst>
                                          <p:attrName>ppt_x</p:attrName>
                                        </p:attrNameLst>
                                      </p:cBhvr>
                                      <p:tavLst>
                                        <p:tav tm="0">
                                          <p:val>
                                            <p:strVal val="#ppt_x"/>
                                          </p:val>
                                        </p:tav>
                                        <p:tav tm="100000">
                                          <p:val>
                                            <p:strVal val="#ppt_x"/>
                                          </p:val>
                                        </p:tav>
                                      </p:tavLst>
                                    </p:anim>
                                    <p:anim calcmode="lin" valueType="num">
                                      <p:cBhvr>
                                        <p:cTn id="24" dur="1000" fill="hold"/>
                                        <p:tgtEl>
                                          <p:spTgt spid="4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fade">
                                      <p:cBhvr>
                                        <p:cTn id="34" dur="1000"/>
                                        <p:tgtEl>
                                          <p:spTgt spid="42"/>
                                        </p:tgtEl>
                                      </p:cBhvr>
                                    </p:animEffect>
                                    <p:anim calcmode="lin" valueType="num">
                                      <p:cBhvr>
                                        <p:cTn id="35" dur="1000" fill="hold"/>
                                        <p:tgtEl>
                                          <p:spTgt spid="42"/>
                                        </p:tgtEl>
                                        <p:attrNameLst>
                                          <p:attrName>ppt_x</p:attrName>
                                        </p:attrNameLst>
                                      </p:cBhvr>
                                      <p:tavLst>
                                        <p:tav tm="0">
                                          <p:val>
                                            <p:strVal val="#ppt_x"/>
                                          </p:val>
                                        </p:tav>
                                        <p:tav tm="100000">
                                          <p:val>
                                            <p:strVal val="#ppt_x"/>
                                          </p:val>
                                        </p:tav>
                                      </p:tavLst>
                                    </p:anim>
                                    <p:anim calcmode="lin" valueType="num">
                                      <p:cBhvr>
                                        <p:cTn id="36" dur="1000" fill="hold"/>
                                        <p:tgtEl>
                                          <p:spTgt spid="42"/>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51"/>
                                        </p:tgtEl>
                                        <p:attrNameLst>
                                          <p:attrName>style.visibility</p:attrName>
                                        </p:attrNameLst>
                                      </p:cBhvr>
                                      <p:to>
                                        <p:strVal val="visible"/>
                                      </p:to>
                                    </p:set>
                                    <p:animEffect transition="in" filter="fade">
                                      <p:cBhvr>
                                        <p:cTn id="44" dur="1000"/>
                                        <p:tgtEl>
                                          <p:spTgt spid="51"/>
                                        </p:tgtEl>
                                      </p:cBhvr>
                                    </p:animEffect>
                                    <p:anim calcmode="lin" valueType="num">
                                      <p:cBhvr>
                                        <p:cTn id="45" dur="1000" fill="hold"/>
                                        <p:tgtEl>
                                          <p:spTgt spid="51"/>
                                        </p:tgtEl>
                                        <p:attrNameLst>
                                          <p:attrName>ppt_x</p:attrName>
                                        </p:attrNameLst>
                                      </p:cBhvr>
                                      <p:tavLst>
                                        <p:tav tm="0">
                                          <p:val>
                                            <p:strVal val="#ppt_x"/>
                                          </p:val>
                                        </p:tav>
                                        <p:tav tm="100000">
                                          <p:val>
                                            <p:strVal val="#ppt_x"/>
                                          </p:val>
                                        </p:tav>
                                      </p:tavLst>
                                    </p:anim>
                                    <p:anim calcmode="lin" valueType="num">
                                      <p:cBhvr>
                                        <p:cTn id="46" dur="1000" fill="hold"/>
                                        <p:tgtEl>
                                          <p:spTgt spid="5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1000"/>
                                        <p:tgtEl>
                                          <p:spTgt spid="52"/>
                                        </p:tgtEl>
                                      </p:cBhvr>
                                    </p:animEffect>
                                    <p:anim calcmode="lin" valueType="num">
                                      <p:cBhvr>
                                        <p:cTn id="50" dur="1000" fill="hold"/>
                                        <p:tgtEl>
                                          <p:spTgt spid="52"/>
                                        </p:tgtEl>
                                        <p:attrNameLst>
                                          <p:attrName>ppt_x</p:attrName>
                                        </p:attrNameLst>
                                      </p:cBhvr>
                                      <p:tavLst>
                                        <p:tav tm="0">
                                          <p:val>
                                            <p:strVal val="#ppt_x"/>
                                          </p:val>
                                        </p:tav>
                                        <p:tav tm="100000">
                                          <p:val>
                                            <p:strVal val="#ppt_x"/>
                                          </p:val>
                                        </p:tav>
                                      </p:tavLst>
                                    </p:anim>
                                    <p:anim calcmode="lin" valueType="num">
                                      <p:cBhvr>
                                        <p:cTn id="51"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fade">
                                      <p:cBhvr>
                                        <p:cTn id="56" dur="1000"/>
                                        <p:tgtEl>
                                          <p:spTgt spid="43"/>
                                        </p:tgtEl>
                                      </p:cBhvr>
                                    </p:animEffect>
                                    <p:anim calcmode="lin" valueType="num">
                                      <p:cBhvr>
                                        <p:cTn id="57" dur="1000" fill="hold"/>
                                        <p:tgtEl>
                                          <p:spTgt spid="43"/>
                                        </p:tgtEl>
                                        <p:attrNameLst>
                                          <p:attrName>ppt_x</p:attrName>
                                        </p:attrNameLst>
                                      </p:cBhvr>
                                      <p:tavLst>
                                        <p:tav tm="0">
                                          <p:val>
                                            <p:strVal val="#ppt_x"/>
                                          </p:val>
                                        </p:tav>
                                        <p:tav tm="100000">
                                          <p:val>
                                            <p:strVal val="#ppt_x"/>
                                          </p:val>
                                        </p:tav>
                                      </p:tavLst>
                                    </p:anim>
                                    <p:anim calcmode="lin" valueType="num">
                                      <p:cBhvr>
                                        <p:cTn id="58" dur="1000" fill="hold"/>
                                        <p:tgtEl>
                                          <p:spTgt spid="43"/>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53"/>
                                        </p:tgtEl>
                                        <p:attrNameLst>
                                          <p:attrName>style.visibility</p:attrName>
                                        </p:attrNameLst>
                                      </p:cBhvr>
                                      <p:to>
                                        <p:strVal val="visible"/>
                                      </p:to>
                                    </p:set>
                                    <p:animEffect transition="in" filter="fade">
                                      <p:cBhvr>
                                        <p:cTn id="61" dur="1000"/>
                                        <p:tgtEl>
                                          <p:spTgt spid="53"/>
                                        </p:tgtEl>
                                      </p:cBhvr>
                                    </p:animEffect>
                                    <p:anim calcmode="lin" valueType="num">
                                      <p:cBhvr>
                                        <p:cTn id="62" dur="1000" fill="hold"/>
                                        <p:tgtEl>
                                          <p:spTgt spid="53"/>
                                        </p:tgtEl>
                                        <p:attrNameLst>
                                          <p:attrName>ppt_x</p:attrName>
                                        </p:attrNameLst>
                                      </p:cBhvr>
                                      <p:tavLst>
                                        <p:tav tm="0">
                                          <p:val>
                                            <p:strVal val="#ppt_x"/>
                                          </p:val>
                                        </p:tav>
                                        <p:tav tm="100000">
                                          <p:val>
                                            <p:strVal val="#ppt_x"/>
                                          </p:val>
                                        </p:tav>
                                      </p:tavLst>
                                    </p:anim>
                                    <p:anim calcmode="lin" valueType="num">
                                      <p:cBhvr>
                                        <p:cTn id="63" dur="1000" fill="hold"/>
                                        <p:tgtEl>
                                          <p:spTgt spid="53"/>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fade">
                                      <p:cBhvr>
                                        <p:cTn id="76" dur="1000"/>
                                        <p:tgtEl>
                                          <p:spTgt spid="56"/>
                                        </p:tgtEl>
                                      </p:cBhvr>
                                    </p:animEffect>
                                    <p:anim calcmode="lin" valueType="num">
                                      <p:cBhvr>
                                        <p:cTn id="77" dur="1000" fill="hold"/>
                                        <p:tgtEl>
                                          <p:spTgt spid="56"/>
                                        </p:tgtEl>
                                        <p:attrNameLst>
                                          <p:attrName>ppt_x</p:attrName>
                                        </p:attrNameLst>
                                      </p:cBhvr>
                                      <p:tavLst>
                                        <p:tav tm="0">
                                          <p:val>
                                            <p:strVal val="#ppt_x"/>
                                          </p:val>
                                        </p:tav>
                                        <p:tav tm="100000">
                                          <p:val>
                                            <p:strVal val="#ppt_x"/>
                                          </p:val>
                                        </p:tav>
                                      </p:tavLst>
                                    </p:anim>
                                    <p:anim calcmode="lin" valueType="num">
                                      <p:cBhvr>
                                        <p:cTn id="78" dur="1000" fill="hold"/>
                                        <p:tgtEl>
                                          <p:spTgt spid="56"/>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57"/>
                                        </p:tgtEl>
                                        <p:attrNameLst>
                                          <p:attrName>style.visibility</p:attrName>
                                        </p:attrNameLst>
                                      </p:cBhvr>
                                      <p:to>
                                        <p:strVal val="visible"/>
                                      </p:to>
                                    </p:set>
                                    <p:animEffect transition="in" filter="fade">
                                      <p:cBhvr>
                                        <p:cTn id="81" dur="1000"/>
                                        <p:tgtEl>
                                          <p:spTgt spid="57"/>
                                        </p:tgtEl>
                                      </p:cBhvr>
                                    </p:animEffect>
                                    <p:anim calcmode="lin" valueType="num">
                                      <p:cBhvr>
                                        <p:cTn id="82" dur="1000" fill="hold"/>
                                        <p:tgtEl>
                                          <p:spTgt spid="57"/>
                                        </p:tgtEl>
                                        <p:attrNameLst>
                                          <p:attrName>ppt_x</p:attrName>
                                        </p:attrNameLst>
                                      </p:cBhvr>
                                      <p:tavLst>
                                        <p:tav tm="0">
                                          <p:val>
                                            <p:strVal val="#ppt_x"/>
                                          </p:val>
                                        </p:tav>
                                        <p:tav tm="100000">
                                          <p:val>
                                            <p:strVal val="#ppt_x"/>
                                          </p:val>
                                        </p:tav>
                                      </p:tavLst>
                                    </p:anim>
                                    <p:anim calcmode="lin" valueType="num">
                                      <p:cBhvr>
                                        <p:cTn id="83" dur="1000" fill="hold"/>
                                        <p:tgtEl>
                                          <p:spTgt spid="57"/>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60"/>
                                        </p:tgtEl>
                                        <p:attrNameLst>
                                          <p:attrName>style.visibility</p:attrName>
                                        </p:attrNameLst>
                                      </p:cBhvr>
                                      <p:to>
                                        <p:strVal val="visible"/>
                                      </p:to>
                                    </p:set>
                                    <p:animEffect transition="in" filter="fade">
                                      <p:cBhvr>
                                        <p:cTn id="93" dur="1000"/>
                                        <p:tgtEl>
                                          <p:spTgt spid="60"/>
                                        </p:tgtEl>
                                      </p:cBhvr>
                                    </p:animEffect>
                                    <p:anim calcmode="lin" valueType="num">
                                      <p:cBhvr>
                                        <p:cTn id="94" dur="1000" fill="hold"/>
                                        <p:tgtEl>
                                          <p:spTgt spid="60"/>
                                        </p:tgtEl>
                                        <p:attrNameLst>
                                          <p:attrName>ppt_x</p:attrName>
                                        </p:attrNameLst>
                                      </p:cBhvr>
                                      <p:tavLst>
                                        <p:tav tm="0">
                                          <p:val>
                                            <p:strVal val="#ppt_x"/>
                                          </p:val>
                                        </p:tav>
                                        <p:tav tm="100000">
                                          <p:val>
                                            <p:strVal val="#ppt_x"/>
                                          </p:val>
                                        </p:tav>
                                      </p:tavLst>
                                    </p:anim>
                                    <p:anim calcmode="lin" valueType="num">
                                      <p:cBhvr>
                                        <p:cTn id="95" dur="1000" fill="hold"/>
                                        <p:tgtEl>
                                          <p:spTgt spid="6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44"/>
                                        </p:tgtEl>
                                        <p:attrNameLst>
                                          <p:attrName>style.visibility</p:attrName>
                                        </p:attrNameLst>
                                      </p:cBhvr>
                                      <p:to>
                                        <p:strVal val="visible"/>
                                      </p:to>
                                    </p:set>
                                    <p:animEffect transition="in" filter="fade">
                                      <p:cBhvr>
                                        <p:cTn id="98" dur="1000"/>
                                        <p:tgtEl>
                                          <p:spTgt spid="44"/>
                                        </p:tgtEl>
                                      </p:cBhvr>
                                    </p:animEffect>
                                    <p:anim calcmode="lin" valueType="num">
                                      <p:cBhvr>
                                        <p:cTn id="99" dur="1000" fill="hold"/>
                                        <p:tgtEl>
                                          <p:spTgt spid="44"/>
                                        </p:tgtEl>
                                        <p:attrNameLst>
                                          <p:attrName>ppt_x</p:attrName>
                                        </p:attrNameLst>
                                      </p:cBhvr>
                                      <p:tavLst>
                                        <p:tav tm="0">
                                          <p:val>
                                            <p:strVal val="#ppt_x"/>
                                          </p:val>
                                        </p:tav>
                                        <p:tav tm="100000">
                                          <p:val>
                                            <p:strVal val="#ppt_x"/>
                                          </p:val>
                                        </p:tav>
                                      </p:tavLst>
                                    </p:anim>
                                    <p:anim calcmode="lin" valueType="num">
                                      <p:cBhvr>
                                        <p:cTn id="100"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fade">
                                      <p:cBhvr>
                                        <p:cTn id="105" dur="1000"/>
                                        <p:tgtEl>
                                          <p:spTgt spid="45"/>
                                        </p:tgtEl>
                                      </p:cBhvr>
                                    </p:animEffect>
                                    <p:anim calcmode="lin" valueType="num">
                                      <p:cBhvr>
                                        <p:cTn id="106" dur="1000" fill="hold"/>
                                        <p:tgtEl>
                                          <p:spTgt spid="45"/>
                                        </p:tgtEl>
                                        <p:attrNameLst>
                                          <p:attrName>ppt_x</p:attrName>
                                        </p:attrNameLst>
                                      </p:cBhvr>
                                      <p:tavLst>
                                        <p:tav tm="0">
                                          <p:val>
                                            <p:strVal val="#ppt_x"/>
                                          </p:val>
                                        </p:tav>
                                        <p:tav tm="100000">
                                          <p:val>
                                            <p:strVal val="#ppt_x"/>
                                          </p:val>
                                        </p:tav>
                                      </p:tavLst>
                                    </p:anim>
                                    <p:anim calcmode="lin" valueType="num">
                                      <p:cBhvr>
                                        <p:cTn id="107" dur="1000" fill="hold"/>
                                        <p:tgtEl>
                                          <p:spTgt spid="45"/>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62"/>
                                        </p:tgtEl>
                                        <p:attrNameLst>
                                          <p:attrName>style.visibility</p:attrName>
                                        </p:attrNameLst>
                                      </p:cBhvr>
                                      <p:to>
                                        <p:strVal val="visible"/>
                                      </p:to>
                                    </p:set>
                                    <p:animEffect transition="in" filter="fade">
                                      <p:cBhvr>
                                        <p:cTn id="115" dur="1000"/>
                                        <p:tgtEl>
                                          <p:spTgt spid="62"/>
                                        </p:tgtEl>
                                      </p:cBhvr>
                                    </p:animEffect>
                                    <p:anim calcmode="lin" valueType="num">
                                      <p:cBhvr>
                                        <p:cTn id="116" dur="1000" fill="hold"/>
                                        <p:tgtEl>
                                          <p:spTgt spid="62"/>
                                        </p:tgtEl>
                                        <p:attrNameLst>
                                          <p:attrName>ppt_x</p:attrName>
                                        </p:attrNameLst>
                                      </p:cBhvr>
                                      <p:tavLst>
                                        <p:tav tm="0">
                                          <p:val>
                                            <p:strVal val="#ppt_x"/>
                                          </p:val>
                                        </p:tav>
                                        <p:tav tm="100000">
                                          <p:val>
                                            <p:strVal val="#ppt_x"/>
                                          </p:val>
                                        </p:tav>
                                      </p:tavLst>
                                    </p:anim>
                                    <p:anim calcmode="lin" valueType="num">
                                      <p:cBhvr>
                                        <p:cTn id="117" dur="1000" fill="hold"/>
                                        <p:tgtEl>
                                          <p:spTgt spid="62"/>
                                        </p:tgtEl>
                                        <p:attrNameLst>
                                          <p:attrName>ppt_y</p:attrName>
                                        </p:attrNameLst>
                                      </p:cBhvr>
                                      <p:tavLst>
                                        <p:tav tm="0">
                                          <p:val>
                                            <p:strVal val="#ppt_y+.1"/>
                                          </p:val>
                                        </p:tav>
                                        <p:tav tm="100000">
                                          <p:val>
                                            <p:strVal val="#ppt_y"/>
                                          </p:val>
                                        </p:tav>
                                      </p:tavLst>
                                    </p:anim>
                                  </p:childTnLst>
                                </p:cTn>
                              </p:par>
                              <p:par>
                                <p:cTn id="118" presetID="42" presetClass="entr" presetSubtype="0" fill="hold" grpId="0" nodeType="with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1000"/>
                                        <p:tgtEl>
                                          <p:spTgt spid="65"/>
                                        </p:tgtEl>
                                      </p:cBhvr>
                                    </p:animEffect>
                                    <p:anim calcmode="lin" valueType="num">
                                      <p:cBhvr>
                                        <p:cTn id="121" dur="1000" fill="hold"/>
                                        <p:tgtEl>
                                          <p:spTgt spid="65"/>
                                        </p:tgtEl>
                                        <p:attrNameLst>
                                          <p:attrName>ppt_x</p:attrName>
                                        </p:attrNameLst>
                                      </p:cBhvr>
                                      <p:tavLst>
                                        <p:tav tm="0">
                                          <p:val>
                                            <p:strVal val="#ppt_x"/>
                                          </p:val>
                                        </p:tav>
                                        <p:tav tm="100000">
                                          <p:val>
                                            <p:strVal val="#ppt_x"/>
                                          </p:val>
                                        </p:tav>
                                      </p:tavLst>
                                    </p:anim>
                                    <p:anim calcmode="lin" valueType="num">
                                      <p:cBhvr>
                                        <p:cTn id="122" dur="1000" fill="hold"/>
                                        <p:tgtEl>
                                          <p:spTgt spid="65"/>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par>
                                <p:cTn id="128" presetID="42" presetClass="entr" presetSubtype="0" fill="hold" grpId="0" nodeType="withEffect">
                                  <p:stCondLst>
                                    <p:cond delay="0"/>
                                  </p:stCondLst>
                                  <p:childTnLst>
                                    <p:set>
                                      <p:cBhvr>
                                        <p:cTn id="129" dur="1" fill="hold">
                                          <p:stCondLst>
                                            <p:cond delay="0"/>
                                          </p:stCondLst>
                                        </p:cTn>
                                        <p:tgtEl>
                                          <p:spTgt spid="64"/>
                                        </p:tgtEl>
                                        <p:attrNameLst>
                                          <p:attrName>style.visibility</p:attrName>
                                        </p:attrNameLst>
                                      </p:cBhvr>
                                      <p:to>
                                        <p:strVal val="visible"/>
                                      </p:to>
                                    </p:set>
                                    <p:animEffect transition="in" filter="fade">
                                      <p:cBhvr>
                                        <p:cTn id="130" dur="1000"/>
                                        <p:tgtEl>
                                          <p:spTgt spid="64"/>
                                        </p:tgtEl>
                                      </p:cBhvr>
                                    </p:animEffect>
                                    <p:anim calcmode="lin" valueType="num">
                                      <p:cBhvr>
                                        <p:cTn id="131" dur="1000" fill="hold"/>
                                        <p:tgtEl>
                                          <p:spTgt spid="64"/>
                                        </p:tgtEl>
                                        <p:attrNameLst>
                                          <p:attrName>ppt_x</p:attrName>
                                        </p:attrNameLst>
                                      </p:cBhvr>
                                      <p:tavLst>
                                        <p:tav tm="0">
                                          <p:val>
                                            <p:strVal val="#ppt_x"/>
                                          </p:val>
                                        </p:tav>
                                        <p:tav tm="100000">
                                          <p:val>
                                            <p:strVal val="#ppt_x"/>
                                          </p:val>
                                        </p:tav>
                                      </p:tavLst>
                                    </p:anim>
                                    <p:anim calcmode="lin" valueType="num">
                                      <p:cBhvr>
                                        <p:cTn id="13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24" presetClass="emph" presetSubtype="0" fill="hold" grpId="1" nodeType="clickEffect">
                                  <p:stCondLst>
                                    <p:cond delay="0"/>
                                  </p:stCondLst>
                                  <p:childTnLst>
                                    <p:animClr clrSpc="hsl" dir="cw">
                                      <p:cBhvr override="childStyle">
                                        <p:cTn id="136" dur="500" fill="hold"/>
                                        <p:tgtEl>
                                          <p:spTgt spid="47"/>
                                        </p:tgtEl>
                                        <p:attrNameLst>
                                          <p:attrName>style.color</p:attrName>
                                        </p:attrNameLst>
                                      </p:cBhvr>
                                      <p:by>
                                        <p:hsl h="0" s="-12549" l="-25098"/>
                                      </p:by>
                                    </p:animClr>
                                    <p:animClr clrSpc="hsl" dir="cw">
                                      <p:cBhvr>
                                        <p:cTn id="137" dur="500" fill="hold"/>
                                        <p:tgtEl>
                                          <p:spTgt spid="47"/>
                                        </p:tgtEl>
                                        <p:attrNameLst>
                                          <p:attrName>fillcolor</p:attrName>
                                        </p:attrNameLst>
                                      </p:cBhvr>
                                      <p:by>
                                        <p:hsl h="0" s="-12549" l="-25098"/>
                                      </p:by>
                                    </p:animClr>
                                    <p:animClr clrSpc="hsl" dir="cw">
                                      <p:cBhvr>
                                        <p:cTn id="138" dur="500" fill="hold"/>
                                        <p:tgtEl>
                                          <p:spTgt spid="47"/>
                                        </p:tgtEl>
                                        <p:attrNameLst>
                                          <p:attrName>stroke.color</p:attrName>
                                        </p:attrNameLst>
                                      </p:cBhvr>
                                      <p:by>
                                        <p:hsl h="0" s="-12549" l="-25098"/>
                                      </p:by>
                                    </p:animClr>
                                    <p:set>
                                      <p:cBhvr>
                                        <p:cTn id="139" dur="500" fill="hold"/>
                                        <p:tgtEl>
                                          <p:spTgt spid="47"/>
                                        </p:tgtEl>
                                        <p:attrNameLst>
                                          <p:attrName>fill.type</p:attrName>
                                        </p:attrNameLst>
                                      </p:cBhvr>
                                      <p:to>
                                        <p:strVal val="solid"/>
                                      </p:to>
                                    </p:set>
                                  </p:childTnLst>
                                </p:cTn>
                              </p:par>
                              <p:par>
                                <p:cTn id="140" presetID="24" presetClass="emph" presetSubtype="0" fill="hold" grpId="1" nodeType="withEffect">
                                  <p:stCondLst>
                                    <p:cond delay="0"/>
                                  </p:stCondLst>
                                  <p:childTnLst>
                                    <p:animClr clrSpc="hsl" dir="cw">
                                      <p:cBhvr override="childStyle">
                                        <p:cTn id="141" dur="500" fill="hold"/>
                                        <p:tgtEl>
                                          <p:spTgt spid="48"/>
                                        </p:tgtEl>
                                        <p:attrNameLst>
                                          <p:attrName>style.color</p:attrName>
                                        </p:attrNameLst>
                                      </p:cBhvr>
                                      <p:by>
                                        <p:hsl h="0" s="-12549" l="-25098"/>
                                      </p:by>
                                    </p:animClr>
                                    <p:animClr clrSpc="hsl" dir="cw">
                                      <p:cBhvr>
                                        <p:cTn id="142" dur="500" fill="hold"/>
                                        <p:tgtEl>
                                          <p:spTgt spid="48"/>
                                        </p:tgtEl>
                                        <p:attrNameLst>
                                          <p:attrName>fillcolor</p:attrName>
                                        </p:attrNameLst>
                                      </p:cBhvr>
                                      <p:by>
                                        <p:hsl h="0" s="-12549" l="-25098"/>
                                      </p:by>
                                    </p:animClr>
                                    <p:animClr clrSpc="hsl" dir="cw">
                                      <p:cBhvr>
                                        <p:cTn id="143" dur="500" fill="hold"/>
                                        <p:tgtEl>
                                          <p:spTgt spid="48"/>
                                        </p:tgtEl>
                                        <p:attrNameLst>
                                          <p:attrName>stroke.color</p:attrName>
                                        </p:attrNameLst>
                                      </p:cBhvr>
                                      <p:by>
                                        <p:hsl h="0" s="-12549" l="-25098"/>
                                      </p:by>
                                    </p:animClr>
                                    <p:set>
                                      <p:cBhvr>
                                        <p:cTn id="144" dur="500" fill="hold"/>
                                        <p:tgtEl>
                                          <p:spTgt spid="48"/>
                                        </p:tgtEl>
                                        <p:attrNameLst>
                                          <p:attrName>fill.type</p:attrName>
                                        </p:attrNameLst>
                                      </p:cBhvr>
                                      <p:to>
                                        <p:strVal val="solid"/>
                                      </p:to>
                                    </p:set>
                                  </p:childTnLst>
                                </p:cTn>
                              </p:par>
                              <p:par>
                                <p:cTn id="145" presetID="24" presetClass="emph" presetSubtype="0" fill="hold" grpId="1" nodeType="withEffect">
                                  <p:stCondLst>
                                    <p:cond delay="0"/>
                                  </p:stCondLst>
                                  <p:childTnLst>
                                    <p:animClr clrSpc="hsl" dir="cw">
                                      <p:cBhvr override="childStyle">
                                        <p:cTn id="146" dur="500" fill="hold"/>
                                        <p:tgtEl>
                                          <p:spTgt spid="55"/>
                                        </p:tgtEl>
                                        <p:attrNameLst>
                                          <p:attrName>style.color</p:attrName>
                                        </p:attrNameLst>
                                      </p:cBhvr>
                                      <p:by>
                                        <p:hsl h="0" s="-12549" l="-25098"/>
                                      </p:by>
                                    </p:animClr>
                                    <p:animClr clrSpc="hsl" dir="cw">
                                      <p:cBhvr>
                                        <p:cTn id="147" dur="500" fill="hold"/>
                                        <p:tgtEl>
                                          <p:spTgt spid="55"/>
                                        </p:tgtEl>
                                        <p:attrNameLst>
                                          <p:attrName>fillcolor</p:attrName>
                                        </p:attrNameLst>
                                      </p:cBhvr>
                                      <p:by>
                                        <p:hsl h="0" s="-12549" l="-25098"/>
                                      </p:by>
                                    </p:animClr>
                                    <p:animClr clrSpc="hsl" dir="cw">
                                      <p:cBhvr>
                                        <p:cTn id="148" dur="500" fill="hold"/>
                                        <p:tgtEl>
                                          <p:spTgt spid="55"/>
                                        </p:tgtEl>
                                        <p:attrNameLst>
                                          <p:attrName>stroke.color</p:attrName>
                                        </p:attrNameLst>
                                      </p:cBhvr>
                                      <p:by>
                                        <p:hsl h="0" s="-12549" l="-25098"/>
                                      </p:by>
                                    </p:animClr>
                                    <p:set>
                                      <p:cBhvr>
                                        <p:cTn id="149" dur="500" fill="hold"/>
                                        <p:tgtEl>
                                          <p:spTgt spid="55"/>
                                        </p:tgtEl>
                                        <p:attrNameLst>
                                          <p:attrName>fill.type</p:attrName>
                                        </p:attrNameLst>
                                      </p:cBhvr>
                                      <p:to>
                                        <p:strVal val="solid"/>
                                      </p:to>
                                    </p:set>
                                  </p:childTnLst>
                                </p:cTn>
                              </p:par>
                              <p:par>
                                <p:cTn id="150" presetID="24" presetClass="emph" presetSubtype="0" fill="hold" grpId="1" nodeType="withEffect">
                                  <p:stCondLst>
                                    <p:cond delay="0"/>
                                  </p:stCondLst>
                                  <p:childTnLst>
                                    <p:animClr clrSpc="hsl" dir="cw">
                                      <p:cBhvr override="childStyle">
                                        <p:cTn id="151" dur="500" fill="hold"/>
                                        <p:tgtEl>
                                          <p:spTgt spid="57"/>
                                        </p:tgtEl>
                                        <p:attrNameLst>
                                          <p:attrName>style.color</p:attrName>
                                        </p:attrNameLst>
                                      </p:cBhvr>
                                      <p:by>
                                        <p:hsl h="0" s="-12549" l="-25098"/>
                                      </p:by>
                                    </p:animClr>
                                    <p:animClr clrSpc="hsl" dir="cw">
                                      <p:cBhvr>
                                        <p:cTn id="152" dur="500" fill="hold"/>
                                        <p:tgtEl>
                                          <p:spTgt spid="57"/>
                                        </p:tgtEl>
                                        <p:attrNameLst>
                                          <p:attrName>fillcolor</p:attrName>
                                        </p:attrNameLst>
                                      </p:cBhvr>
                                      <p:by>
                                        <p:hsl h="0" s="-12549" l="-25098"/>
                                      </p:by>
                                    </p:animClr>
                                    <p:animClr clrSpc="hsl" dir="cw">
                                      <p:cBhvr>
                                        <p:cTn id="153" dur="500" fill="hold"/>
                                        <p:tgtEl>
                                          <p:spTgt spid="57"/>
                                        </p:tgtEl>
                                        <p:attrNameLst>
                                          <p:attrName>stroke.color</p:attrName>
                                        </p:attrNameLst>
                                      </p:cBhvr>
                                      <p:by>
                                        <p:hsl h="0" s="-12549" l="-25098"/>
                                      </p:by>
                                    </p:animClr>
                                    <p:set>
                                      <p:cBhvr>
                                        <p:cTn id="154" dur="500" fill="hold"/>
                                        <p:tgtEl>
                                          <p:spTgt spid="57"/>
                                        </p:tgtEl>
                                        <p:attrNameLst>
                                          <p:attrName>fill.type</p:attrName>
                                        </p:attrNameLst>
                                      </p:cBhvr>
                                      <p:to>
                                        <p:strVal val="solid"/>
                                      </p:to>
                                    </p:set>
                                  </p:childTnLst>
                                </p:cTn>
                              </p:par>
                              <p:par>
                                <p:cTn id="155" presetID="24" presetClass="emph" presetSubtype="0" fill="hold" grpId="1" nodeType="withEffect">
                                  <p:stCondLst>
                                    <p:cond delay="0"/>
                                  </p:stCondLst>
                                  <p:childTnLst>
                                    <p:animClr clrSpc="hsl" dir="cw">
                                      <p:cBhvr override="childStyle">
                                        <p:cTn id="156" dur="500" fill="hold"/>
                                        <p:tgtEl>
                                          <p:spTgt spid="61"/>
                                        </p:tgtEl>
                                        <p:attrNameLst>
                                          <p:attrName>style.color</p:attrName>
                                        </p:attrNameLst>
                                      </p:cBhvr>
                                      <p:by>
                                        <p:hsl h="0" s="-12549" l="-25098"/>
                                      </p:by>
                                    </p:animClr>
                                    <p:animClr clrSpc="hsl" dir="cw">
                                      <p:cBhvr>
                                        <p:cTn id="157" dur="500" fill="hold"/>
                                        <p:tgtEl>
                                          <p:spTgt spid="61"/>
                                        </p:tgtEl>
                                        <p:attrNameLst>
                                          <p:attrName>fillcolor</p:attrName>
                                        </p:attrNameLst>
                                      </p:cBhvr>
                                      <p:by>
                                        <p:hsl h="0" s="-12549" l="-25098"/>
                                      </p:by>
                                    </p:animClr>
                                    <p:animClr clrSpc="hsl" dir="cw">
                                      <p:cBhvr>
                                        <p:cTn id="158" dur="500" fill="hold"/>
                                        <p:tgtEl>
                                          <p:spTgt spid="61"/>
                                        </p:tgtEl>
                                        <p:attrNameLst>
                                          <p:attrName>stroke.color</p:attrName>
                                        </p:attrNameLst>
                                      </p:cBhvr>
                                      <p:by>
                                        <p:hsl h="0" s="-12549" l="-25098"/>
                                      </p:by>
                                    </p:animClr>
                                    <p:set>
                                      <p:cBhvr>
                                        <p:cTn id="159" dur="500" fill="hold"/>
                                        <p:tgtEl>
                                          <p:spTgt spid="61"/>
                                        </p:tgtEl>
                                        <p:attrNameLst>
                                          <p:attrName>fill.type</p:attrName>
                                        </p:attrNameLst>
                                      </p:cBhvr>
                                      <p:to>
                                        <p:strVal val="solid"/>
                                      </p:to>
                                    </p:set>
                                  </p:childTnLst>
                                </p:cTn>
                              </p:par>
                              <p:par>
                                <p:cTn id="160" presetID="24" presetClass="emph" presetSubtype="0" fill="hold" grpId="1" nodeType="withEffect">
                                  <p:stCondLst>
                                    <p:cond delay="0"/>
                                  </p:stCondLst>
                                  <p:childTnLst>
                                    <p:animClr clrSpc="hsl" dir="cw">
                                      <p:cBhvr override="childStyle">
                                        <p:cTn id="161" dur="500" fill="hold"/>
                                        <p:tgtEl>
                                          <p:spTgt spid="62"/>
                                        </p:tgtEl>
                                        <p:attrNameLst>
                                          <p:attrName>style.color</p:attrName>
                                        </p:attrNameLst>
                                      </p:cBhvr>
                                      <p:by>
                                        <p:hsl h="0" s="-12549" l="-25098"/>
                                      </p:by>
                                    </p:animClr>
                                    <p:animClr clrSpc="hsl" dir="cw">
                                      <p:cBhvr>
                                        <p:cTn id="162" dur="500" fill="hold"/>
                                        <p:tgtEl>
                                          <p:spTgt spid="62"/>
                                        </p:tgtEl>
                                        <p:attrNameLst>
                                          <p:attrName>fillcolor</p:attrName>
                                        </p:attrNameLst>
                                      </p:cBhvr>
                                      <p:by>
                                        <p:hsl h="0" s="-12549" l="-25098"/>
                                      </p:by>
                                    </p:animClr>
                                    <p:animClr clrSpc="hsl" dir="cw">
                                      <p:cBhvr>
                                        <p:cTn id="163" dur="500" fill="hold"/>
                                        <p:tgtEl>
                                          <p:spTgt spid="62"/>
                                        </p:tgtEl>
                                        <p:attrNameLst>
                                          <p:attrName>stroke.color</p:attrName>
                                        </p:attrNameLst>
                                      </p:cBhvr>
                                      <p:by>
                                        <p:hsl h="0" s="-12549" l="-25098"/>
                                      </p:by>
                                    </p:animClr>
                                    <p:set>
                                      <p:cBhvr>
                                        <p:cTn id="164" dur="500" fill="hold"/>
                                        <p:tgtEl>
                                          <p:spTgt spid="62"/>
                                        </p:tgtEl>
                                        <p:attrNameLst>
                                          <p:attrName>fill.type</p:attrName>
                                        </p:attrNameLst>
                                      </p:cBhvr>
                                      <p:to>
                                        <p:strVal val="solid"/>
                                      </p:to>
                                    </p:set>
                                  </p:childTnLst>
                                </p:cTn>
                              </p:par>
                            </p:childTnLst>
                          </p:cTn>
                        </p:par>
                      </p:childTnLst>
                    </p:cTn>
                  </p:par>
                  <p:par>
                    <p:cTn id="165" fill="hold">
                      <p:stCondLst>
                        <p:cond delay="indefinite"/>
                      </p:stCondLst>
                      <p:childTnLst>
                        <p:par>
                          <p:cTn id="166" fill="hold">
                            <p:stCondLst>
                              <p:cond delay="0"/>
                            </p:stCondLst>
                            <p:childTnLst>
                              <p:par>
                                <p:cTn id="167" presetID="30" presetClass="emph" presetSubtype="0" fill="hold" grpId="2" nodeType="clickEffect">
                                  <p:stCondLst>
                                    <p:cond delay="0"/>
                                  </p:stCondLst>
                                  <p:childTnLst>
                                    <p:animClr clrSpc="hsl" dir="cw">
                                      <p:cBhvr override="childStyle">
                                        <p:cTn id="168" dur="500" fill="hold"/>
                                        <p:tgtEl>
                                          <p:spTgt spid="47"/>
                                        </p:tgtEl>
                                        <p:attrNameLst>
                                          <p:attrName>style.color</p:attrName>
                                        </p:attrNameLst>
                                      </p:cBhvr>
                                      <p:by>
                                        <p:hsl h="0" s="12549" l="25098"/>
                                      </p:by>
                                    </p:animClr>
                                    <p:animClr clrSpc="hsl" dir="cw">
                                      <p:cBhvr>
                                        <p:cTn id="169" dur="500" fill="hold"/>
                                        <p:tgtEl>
                                          <p:spTgt spid="47"/>
                                        </p:tgtEl>
                                        <p:attrNameLst>
                                          <p:attrName>fillcolor</p:attrName>
                                        </p:attrNameLst>
                                      </p:cBhvr>
                                      <p:by>
                                        <p:hsl h="0" s="12549" l="25098"/>
                                      </p:by>
                                    </p:animClr>
                                    <p:animClr clrSpc="hsl" dir="cw">
                                      <p:cBhvr>
                                        <p:cTn id="170" dur="500" fill="hold"/>
                                        <p:tgtEl>
                                          <p:spTgt spid="47"/>
                                        </p:tgtEl>
                                        <p:attrNameLst>
                                          <p:attrName>stroke.color</p:attrName>
                                        </p:attrNameLst>
                                      </p:cBhvr>
                                      <p:by>
                                        <p:hsl h="0" s="12549" l="25098"/>
                                      </p:by>
                                    </p:animClr>
                                    <p:set>
                                      <p:cBhvr>
                                        <p:cTn id="171" dur="500" fill="hold"/>
                                        <p:tgtEl>
                                          <p:spTgt spid="47"/>
                                        </p:tgtEl>
                                        <p:attrNameLst>
                                          <p:attrName>fill.type</p:attrName>
                                        </p:attrNameLst>
                                      </p:cBhvr>
                                      <p:to>
                                        <p:strVal val="solid"/>
                                      </p:to>
                                    </p:set>
                                  </p:childTnLst>
                                </p:cTn>
                              </p:par>
                              <p:par>
                                <p:cTn id="172" presetID="30" presetClass="emph" presetSubtype="0" fill="hold" grpId="2" nodeType="withEffect">
                                  <p:stCondLst>
                                    <p:cond delay="0"/>
                                  </p:stCondLst>
                                  <p:childTnLst>
                                    <p:animClr clrSpc="hsl" dir="cw">
                                      <p:cBhvr override="childStyle">
                                        <p:cTn id="173" dur="500" fill="hold"/>
                                        <p:tgtEl>
                                          <p:spTgt spid="48"/>
                                        </p:tgtEl>
                                        <p:attrNameLst>
                                          <p:attrName>style.color</p:attrName>
                                        </p:attrNameLst>
                                      </p:cBhvr>
                                      <p:by>
                                        <p:hsl h="0" s="12549" l="25098"/>
                                      </p:by>
                                    </p:animClr>
                                    <p:animClr clrSpc="hsl" dir="cw">
                                      <p:cBhvr>
                                        <p:cTn id="174" dur="500" fill="hold"/>
                                        <p:tgtEl>
                                          <p:spTgt spid="48"/>
                                        </p:tgtEl>
                                        <p:attrNameLst>
                                          <p:attrName>fillcolor</p:attrName>
                                        </p:attrNameLst>
                                      </p:cBhvr>
                                      <p:by>
                                        <p:hsl h="0" s="12549" l="25098"/>
                                      </p:by>
                                    </p:animClr>
                                    <p:animClr clrSpc="hsl" dir="cw">
                                      <p:cBhvr>
                                        <p:cTn id="175" dur="500" fill="hold"/>
                                        <p:tgtEl>
                                          <p:spTgt spid="48"/>
                                        </p:tgtEl>
                                        <p:attrNameLst>
                                          <p:attrName>stroke.color</p:attrName>
                                        </p:attrNameLst>
                                      </p:cBhvr>
                                      <p:by>
                                        <p:hsl h="0" s="12549" l="25098"/>
                                      </p:by>
                                    </p:animClr>
                                    <p:set>
                                      <p:cBhvr>
                                        <p:cTn id="176" dur="500" fill="hold"/>
                                        <p:tgtEl>
                                          <p:spTgt spid="48"/>
                                        </p:tgtEl>
                                        <p:attrNameLst>
                                          <p:attrName>fill.type</p:attrName>
                                        </p:attrNameLst>
                                      </p:cBhvr>
                                      <p:to>
                                        <p:strVal val="solid"/>
                                      </p:to>
                                    </p:set>
                                  </p:childTnLst>
                                </p:cTn>
                              </p:par>
                              <p:par>
                                <p:cTn id="177" presetID="30" presetClass="emph" presetSubtype="0" fill="hold" grpId="2" nodeType="withEffect">
                                  <p:stCondLst>
                                    <p:cond delay="0"/>
                                  </p:stCondLst>
                                  <p:childTnLst>
                                    <p:animClr clrSpc="hsl" dir="cw">
                                      <p:cBhvr override="childStyle">
                                        <p:cTn id="178" dur="500" fill="hold"/>
                                        <p:tgtEl>
                                          <p:spTgt spid="55"/>
                                        </p:tgtEl>
                                        <p:attrNameLst>
                                          <p:attrName>style.color</p:attrName>
                                        </p:attrNameLst>
                                      </p:cBhvr>
                                      <p:by>
                                        <p:hsl h="0" s="12549" l="25098"/>
                                      </p:by>
                                    </p:animClr>
                                    <p:animClr clrSpc="hsl" dir="cw">
                                      <p:cBhvr>
                                        <p:cTn id="179" dur="500" fill="hold"/>
                                        <p:tgtEl>
                                          <p:spTgt spid="55"/>
                                        </p:tgtEl>
                                        <p:attrNameLst>
                                          <p:attrName>fillcolor</p:attrName>
                                        </p:attrNameLst>
                                      </p:cBhvr>
                                      <p:by>
                                        <p:hsl h="0" s="12549" l="25098"/>
                                      </p:by>
                                    </p:animClr>
                                    <p:animClr clrSpc="hsl" dir="cw">
                                      <p:cBhvr>
                                        <p:cTn id="180" dur="500" fill="hold"/>
                                        <p:tgtEl>
                                          <p:spTgt spid="55"/>
                                        </p:tgtEl>
                                        <p:attrNameLst>
                                          <p:attrName>stroke.color</p:attrName>
                                        </p:attrNameLst>
                                      </p:cBhvr>
                                      <p:by>
                                        <p:hsl h="0" s="12549" l="25098"/>
                                      </p:by>
                                    </p:animClr>
                                    <p:set>
                                      <p:cBhvr>
                                        <p:cTn id="181" dur="500" fill="hold"/>
                                        <p:tgtEl>
                                          <p:spTgt spid="55"/>
                                        </p:tgtEl>
                                        <p:attrNameLst>
                                          <p:attrName>fill.type</p:attrName>
                                        </p:attrNameLst>
                                      </p:cBhvr>
                                      <p:to>
                                        <p:strVal val="solid"/>
                                      </p:to>
                                    </p:set>
                                  </p:childTnLst>
                                </p:cTn>
                              </p:par>
                              <p:par>
                                <p:cTn id="182" presetID="30" presetClass="emph" presetSubtype="0" fill="hold" grpId="2" nodeType="withEffect">
                                  <p:stCondLst>
                                    <p:cond delay="0"/>
                                  </p:stCondLst>
                                  <p:childTnLst>
                                    <p:animClr clrSpc="hsl" dir="cw">
                                      <p:cBhvr override="childStyle">
                                        <p:cTn id="183" dur="500" fill="hold"/>
                                        <p:tgtEl>
                                          <p:spTgt spid="57"/>
                                        </p:tgtEl>
                                        <p:attrNameLst>
                                          <p:attrName>style.color</p:attrName>
                                        </p:attrNameLst>
                                      </p:cBhvr>
                                      <p:by>
                                        <p:hsl h="0" s="12549" l="25098"/>
                                      </p:by>
                                    </p:animClr>
                                    <p:animClr clrSpc="hsl" dir="cw">
                                      <p:cBhvr>
                                        <p:cTn id="184" dur="500" fill="hold"/>
                                        <p:tgtEl>
                                          <p:spTgt spid="57"/>
                                        </p:tgtEl>
                                        <p:attrNameLst>
                                          <p:attrName>fillcolor</p:attrName>
                                        </p:attrNameLst>
                                      </p:cBhvr>
                                      <p:by>
                                        <p:hsl h="0" s="12549" l="25098"/>
                                      </p:by>
                                    </p:animClr>
                                    <p:animClr clrSpc="hsl" dir="cw">
                                      <p:cBhvr>
                                        <p:cTn id="185" dur="500" fill="hold"/>
                                        <p:tgtEl>
                                          <p:spTgt spid="57"/>
                                        </p:tgtEl>
                                        <p:attrNameLst>
                                          <p:attrName>stroke.color</p:attrName>
                                        </p:attrNameLst>
                                      </p:cBhvr>
                                      <p:by>
                                        <p:hsl h="0" s="12549" l="25098"/>
                                      </p:by>
                                    </p:animClr>
                                    <p:set>
                                      <p:cBhvr>
                                        <p:cTn id="186" dur="500" fill="hold"/>
                                        <p:tgtEl>
                                          <p:spTgt spid="57"/>
                                        </p:tgtEl>
                                        <p:attrNameLst>
                                          <p:attrName>fill.type</p:attrName>
                                        </p:attrNameLst>
                                      </p:cBhvr>
                                      <p:to>
                                        <p:strVal val="solid"/>
                                      </p:to>
                                    </p:set>
                                  </p:childTnLst>
                                </p:cTn>
                              </p:par>
                              <p:par>
                                <p:cTn id="187" presetID="30" presetClass="emph" presetSubtype="0" fill="hold" grpId="2" nodeType="withEffect">
                                  <p:stCondLst>
                                    <p:cond delay="0"/>
                                  </p:stCondLst>
                                  <p:childTnLst>
                                    <p:animClr clrSpc="hsl" dir="cw">
                                      <p:cBhvr override="childStyle">
                                        <p:cTn id="188" dur="500" fill="hold"/>
                                        <p:tgtEl>
                                          <p:spTgt spid="61"/>
                                        </p:tgtEl>
                                        <p:attrNameLst>
                                          <p:attrName>style.color</p:attrName>
                                        </p:attrNameLst>
                                      </p:cBhvr>
                                      <p:by>
                                        <p:hsl h="0" s="12549" l="25098"/>
                                      </p:by>
                                    </p:animClr>
                                    <p:animClr clrSpc="hsl" dir="cw">
                                      <p:cBhvr>
                                        <p:cTn id="189" dur="500" fill="hold"/>
                                        <p:tgtEl>
                                          <p:spTgt spid="61"/>
                                        </p:tgtEl>
                                        <p:attrNameLst>
                                          <p:attrName>fillcolor</p:attrName>
                                        </p:attrNameLst>
                                      </p:cBhvr>
                                      <p:by>
                                        <p:hsl h="0" s="12549" l="25098"/>
                                      </p:by>
                                    </p:animClr>
                                    <p:animClr clrSpc="hsl" dir="cw">
                                      <p:cBhvr>
                                        <p:cTn id="190" dur="500" fill="hold"/>
                                        <p:tgtEl>
                                          <p:spTgt spid="61"/>
                                        </p:tgtEl>
                                        <p:attrNameLst>
                                          <p:attrName>stroke.color</p:attrName>
                                        </p:attrNameLst>
                                      </p:cBhvr>
                                      <p:by>
                                        <p:hsl h="0" s="12549" l="25098"/>
                                      </p:by>
                                    </p:animClr>
                                    <p:set>
                                      <p:cBhvr>
                                        <p:cTn id="191" dur="500" fill="hold"/>
                                        <p:tgtEl>
                                          <p:spTgt spid="61"/>
                                        </p:tgtEl>
                                        <p:attrNameLst>
                                          <p:attrName>fill.type</p:attrName>
                                        </p:attrNameLst>
                                      </p:cBhvr>
                                      <p:to>
                                        <p:strVal val="solid"/>
                                      </p:to>
                                    </p:set>
                                  </p:childTnLst>
                                </p:cTn>
                              </p:par>
                              <p:par>
                                <p:cTn id="192" presetID="30" presetClass="emph" presetSubtype="0" fill="hold" grpId="2" nodeType="withEffect">
                                  <p:stCondLst>
                                    <p:cond delay="0"/>
                                  </p:stCondLst>
                                  <p:childTnLst>
                                    <p:animClr clrSpc="hsl" dir="cw">
                                      <p:cBhvr override="childStyle">
                                        <p:cTn id="193" dur="500" fill="hold"/>
                                        <p:tgtEl>
                                          <p:spTgt spid="62"/>
                                        </p:tgtEl>
                                        <p:attrNameLst>
                                          <p:attrName>style.color</p:attrName>
                                        </p:attrNameLst>
                                      </p:cBhvr>
                                      <p:by>
                                        <p:hsl h="0" s="12549" l="25098"/>
                                      </p:by>
                                    </p:animClr>
                                    <p:animClr clrSpc="hsl" dir="cw">
                                      <p:cBhvr>
                                        <p:cTn id="194" dur="500" fill="hold"/>
                                        <p:tgtEl>
                                          <p:spTgt spid="62"/>
                                        </p:tgtEl>
                                        <p:attrNameLst>
                                          <p:attrName>fillcolor</p:attrName>
                                        </p:attrNameLst>
                                      </p:cBhvr>
                                      <p:by>
                                        <p:hsl h="0" s="12549" l="25098"/>
                                      </p:by>
                                    </p:animClr>
                                    <p:animClr clrSpc="hsl" dir="cw">
                                      <p:cBhvr>
                                        <p:cTn id="195" dur="500" fill="hold"/>
                                        <p:tgtEl>
                                          <p:spTgt spid="62"/>
                                        </p:tgtEl>
                                        <p:attrNameLst>
                                          <p:attrName>stroke.color</p:attrName>
                                        </p:attrNameLst>
                                      </p:cBhvr>
                                      <p:by>
                                        <p:hsl h="0" s="12549" l="25098"/>
                                      </p:by>
                                    </p:animClr>
                                    <p:set>
                                      <p:cBhvr>
                                        <p:cTn id="196" dur="500" fill="hold"/>
                                        <p:tgtEl>
                                          <p:spTgt spid="62"/>
                                        </p:tgtEl>
                                        <p:attrNameLst>
                                          <p:attrName>fill.type</p:attrName>
                                        </p:attrNameLst>
                                      </p:cBhvr>
                                      <p:to>
                                        <p:strVal val="solid"/>
                                      </p:to>
                                    </p:set>
                                  </p:childTnLst>
                                </p:cTn>
                              </p:par>
                            </p:childTnLst>
                          </p:cTn>
                        </p:par>
                      </p:childTnLst>
                    </p:cTn>
                  </p:par>
                  <p:par>
                    <p:cTn id="197" fill="hold">
                      <p:stCondLst>
                        <p:cond delay="indefinite"/>
                      </p:stCondLst>
                      <p:childTnLst>
                        <p:par>
                          <p:cTn id="198" fill="hold">
                            <p:stCondLst>
                              <p:cond delay="0"/>
                            </p:stCondLst>
                            <p:childTnLst>
                              <p:par>
                                <p:cTn id="199" presetID="24" presetClass="emph" presetSubtype="0" fill="hold" grpId="3" nodeType="clickEffect">
                                  <p:stCondLst>
                                    <p:cond delay="0"/>
                                  </p:stCondLst>
                                  <p:childTnLst>
                                    <p:animClr clrSpc="hsl" dir="cw">
                                      <p:cBhvr override="childStyle">
                                        <p:cTn id="200" dur="500" fill="hold"/>
                                        <p:tgtEl>
                                          <p:spTgt spid="61"/>
                                        </p:tgtEl>
                                        <p:attrNameLst>
                                          <p:attrName>style.color</p:attrName>
                                        </p:attrNameLst>
                                      </p:cBhvr>
                                      <p:by>
                                        <p:hsl h="0" s="-12549" l="-25098"/>
                                      </p:by>
                                    </p:animClr>
                                    <p:animClr clrSpc="hsl" dir="cw">
                                      <p:cBhvr>
                                        <p:cTn id="201" dur="500" fill="hold"/>
                                        <p:tgtEl>
                                          <p:spTgt spid="61"/>
                                        </p:tgtEl>
                                        <p:attrNameLst>
                                          <p:attrName>fillcolor</p:attrName>
                                        </p:attrNameLst>
                                      </p:cBhvr>
                                      <p:by>
                                        <p:hsl h="0" s="-12549" l="-25098"/>
                                      </p:by>
                                    </p:animClr>
                                    <p:animClr clrSpc="hsl" dir="cw">
                                      <p:cBhvr>
                                        <p:cTn id="202" dur="500" fill="hold"/>
                                        <p:tgtEl>
                                          <p:spTgt spid="61"/>
                                        </p:tgtEl>
                                        <p:attrNameLst>
                                          <p:attrName>stroke.color</p:attrName>
                                        </p:attrNameLst>
                                      </p:cBhvr>
                                      <p:by>
                                        <p:hsl h="0" s="-12549" l="-25098"/>
                                      </p:by>
                                    </p:animClr>
                                    <p:set>
                                      <p:cBhvr>
                                        <p:cTn id="203" dur="500" fill="hold"/>
                                        <p:tgtEl>
                                          <p:spTgt spid="61"/>
                                        </p:tgtEl>
                                        <p:attrNameLst>
                                          <p:attrName>fill.type</p:attrName>
                                        </p:attrNameLst>
                                      </p:cBhvr>
                                      <p:to>
                                        <p:strVal val="solid"/>
                                      </p:to>
                                    </p:set>
                                  </p:childTnLst>
                                </p:cTn>
                              </p:par>
                              <p:par>
                                <p:cTn id="204" presetID="24" presetClass="emph" presetSubtype="0" fill="hold" grpId="1" nodeType="withEffect">
                                  <p:stCondLst>
                                    <p:cond delay="0"/>
                                  </p:stCondLst>
                                  <p:childTnLst>
                                    <p:animClr clrSpc="hsl" dir="cw">
                                      <p:cBhvr override="childStyle">
                                        <p:cTn id="205" dur="500" fill="hold"/>
                                        <p:tgtEl>
                                          <p:spTgt spid="65"/>
                                        </p:tgtEl>
                                        <p:attrNameLst>
                                          <p:attrName>style.color</p:attrName>
                                        </p:attrNameLst>
                                      </p:cBhvr>
                                      <p:by>
                                        <p:hsl h="0" s="-12549" l="-25098"/>
                                      </p:by>
                                    </p:animClr>
                                    <p:animClr clrSpc="hsl" dir="cw">
                                      <p:cBhvr>
                                        <p:cTn id="206" dur="500" fill="hold"/>
                                        <p:tgtEl>
                                          <p:spTgt spid="65"/>
                                        </p:tgtEl>
                                        <p:attrNameLst>
                                          <p:attrName>fillcolor</p:attrName>
                                        </p:attrNameLst>
                                      </p:cBhvr>
                                      <p:by>
                                        <p:hsl h="0" s="-12549" l="-25098"/>
                                      </p:by>
                                    </p:animClr>
                                    <p:animClr clrSpc="hsl" dir="cw">
                                      <p:cBhvr>
                                        <p:cTn id="207" dur="500" fill="hold"/>
                                        <p:tgtEl>
                                          <p:spTgt spid="65"/>
                                        </p:tgtEl>
                                        <p:attrNameLst>
                                          <p:attrName>stroke.color</p:attrName>
                                        </p:attrNameLst>
                                      </p:cBhvr>
                                      <p:by>
                                        <p:hsl h="0" s="-12549" l="-25098"/>
                                      </p:by>
                                    </p:animClr>
                                    <p:set>
                                      <p:cBhvr>
                                        <p:cTn id="208" dur="500" fill="hold"/>
                                        <p:tgtEl>
                                          <p:spTgt spid="65"/>
                                        </p:tgtEl>
                                        <p:attrNameLst>
                                          <p:attrName>fill.type</p:attrName>
                                        </p:attrNameLst>
                                      </p:cBhvr>
                                      <p:to>
                                        <p:strVal val="solid"/>
                                      </p:to>
                                    </p:set>
                                  </p:childTnLst>
                                </p:cTn>
                              </p:par>
                            </p:childTnLst>
                          </p:cTn>
                        </p:par>
                      </p:childTnLst>
                    </p:cTn>
                  </p:par>
                  <p:par>
                    <p:cTn id="209" fill="hold">
                      <p:stCondLst>
                        <p:cond delay="indefinite"/>
                      </p:stCondLst>
                      <p:childTnLst>
                        <p:par>
                          <p:cTn id="210" fill="hold">
                            <p:stCondLst>
                              <p:cond delay="0"/>
                            </p:stCondLst>
                            <p:childTnLst>
                              <p:par>
                                <p:cTn id="211" presetID="30" presetClass="emph" presetSubtype="0" fill="hold" grpId="4" nodeType="clickEffect">
                                  <p:stCondLst>
                                    <p:cond delay="0"/>
                                  </p:stCondLst>
                                  <p:childTnLst>
                                    <p:animClr clrSpc="hsl" dir="cw">
                                      <p:cBhvr override="childStyle">
                                        <p:cTn id="212" dur="500" fill="hold"/>
                                        <p:tgtEl>
                                          <p:spTgt spid="61"/>
                                        </p:tgtEl>
                                        <p:attrNameLst>
                                          <p:attrName>style.color</p:attrName>
                                        </p:attrNameLst>
                                      </p:cBhvr>
                                      <p:by>
                                        <p:hsl h="0" s="12549" l="25098"/>
                                      </p:by>
                                    </p:animClr>
                                    <p:animClr clrSpc="hsl" dir="cw">
                                      <p:cBhvr>
                                        <p:cTn id="213" dur="500" fill="hold"/>
                                        <p:tgtEl>
                                          <p:spTgt spid="61"/>
                                        </p:tgtEl>
                                        <p:attrNameLst>
                                          <p:attrName>fillcolor</p:attrName>
                                        </p:attrNameLst>
                                      </p:cBhvr>
                                      <p:by>
                                        <p:hsl h="0" s="12549" l="25098"/>
                                      </p:by>
                                    </p:animClr>
                                    <p:animClr clrSpc="hsl" dir="cw">
                                      <p:cBhvr>
                                        <p:cTn id="214" dur="500" fill="hold"/>
                                        <p:tgtEl>
                                          <p:spTgt spid="61"/>
                                        </p:tgtEl>
                                        <p:attrNameLst>
                                          <p:attrName>stroke.color</p:attrName>
                                        </p:attrNameLst>
                                      </p:cBhvr>
                                      <p:by>
                                        <p:hsl h="0" s="12549" l="25098"/>
                                      </p:by>
                                    </p:animClr>
                                    <p:set>
                                      <p:cBhvr>
                                        <p:cTn id="215" dur="500" fill="hold"/>
                                        <p:tgtEl>
                                          <p:spTgt spid="61"/>
                                        </p:tgtEl>
                                        <p:attrNameLst>
                                          <p:attrName>fill.type</p:attrName>
                                        </p:attrNameLst>
                                      </p:cBhvr>
                                      <p:to>
                                        <p:strVal val="solid"/>
                                      </p:to>
                                    </p:set>
                                  </p:childTnLst>
                                </p:cTn>
                              </p:par>
                              <p:par>
                                <p:cTn id="216" presetID="30" presetClass="emph" presetSubtype="0" fill="hold" grpId="2" nodeType="withEffect">
                                  <p:stCondLst>
                                    <p:cond delay="0"/>
                                  </p:stCondLst>
                                  <p:childTnLst>
                                    <p:animClr clrSpc="hsl" dir="cw">
                                      <p:cBhvr override="childStyle">
                                        <p:cTn id="217" dur="500" fill="hold"/>
                                        <p:tgtEl>
                                          <p:spTgt spid="65"/>
                                        </p:tgtEl>
                                        <p:attrNameLst>
                                          <p:attrName>style.color</p:attrName>
                                        </p:attrNameLst>
                                      </p:cBhvr>
                                      <p:by>
                                        <p:hsl h="0" s="12549" l="25098"/>
                                      </p:by>
                                    </p:animClr>
                                    <p:animClr clrSpc="hsl" dir="cw">
                                      <p:cBhvr>
                                        <p:cTn id="218" dur="500" fill="hold"/>
                                        <p:tgtEl>
                                          <p:spTgt spid="65"/>
                                        </p:tgtEl>
                                        <p:attrNameLst>
                                          <p:attrName>fillcolor</p:attrName>
                                        </p:attrNameLst>
                                      </p:cBhvr>
                                      <p:by>
                                        <p:hsl h="0" s="12549" l="25098"/>
                                      </p:by>
                                    </p:animClr>
                                    <p:animClr clrSpc="hsl" dir="cw">
                                      <p:cBhvr>
                                        <p:cTn id="219" dur="500" fill="hold"/>
                                        <p:tgtEl>
                                          <p:spTgt spid="65"/>
                                        </p:tgtEl>
                                        <p:attrNameLst>
                                          <p:attrName>stroke.color</p:attrName>
                                        </p:attrNameLst>
                                      </p:cBhvr>
                                      <p:by>
                                        <p:hsl h="0" s="12549" l="25098"/>
                                      </p:by>
                                    </p:animClr>
                                    <p:set>
                                      <p:cBhvr>
                                        <p:cTn id="220" dur="500" fill="hold"/>
                                        <p:tgtEl>
                                          <p:spTgt spid="65"/>
                                        </p:tgtEl>
                                        <p:attrNameLst>
                                          <p:attrName>fill.type</p:attrName>
                                        </p:attrNameLst>
                                      </p:cBhvr>
                                      <p:to>
                                        <p:strVal val="solid"/>
                                      </p:to>
                                    </p:set>
                                  </p:childTnLst>
                                </p:cTn>
                              </p:par>
                            </p:childTnLst>
                          </p:cTn>
                        </p:par>
                      </p:childTnLst>
                    </p:cTn>
                  </p:par>
                  <p:par>
                    <p:cTn id="221" fill="hold">
                      <p:stCondLst>
                        <p:cond delay="indefinite"/>
                      </p:stCondLst>
                      <p:childTnLst>
                        <p:par>
                          <p:cTn id="222" fill="hold">
                            <p:stCondLst>
                              <p:cond delay="0"/>
                            </p:stCondLst>
                            <p:childTnLst>
                              <p:par>
                                <p:cTn id="223" presetID="24" presetClass="emph" presetSubtype="0" fill="hold" grpId="5" nodeType="clickEffect">
                                  <p:stCondLst>
                                    <p:cond delay="0"/>
                                  </p:stCondLst>
                                  <p:childTnLst>
                                    <p:animClr clrSpc="hsl" dir="cw">
                                      <p:cBhvr override="childStyle">
                                        <p:cTn id="224" dur="500" fill="hold"/>
                                        <p:tgtEl>
                                          <p:spTgt spid="61"/>
                                        </p:tgtEl>
                                        <p:attrNameLst>
                                          <p:attrName>style.color</p:attrName>
                                        </p:attrNameLst>
                                      </p:cBhvr>
                                      <p:by>
                                        <p:hsl h="0" s="-12549" l="-25098"/>
                                      </p:by>
                                    </p:animClr>
                                    <p:animClr clrSpc="hsl" dir="cw">
                                      <p:cBhvr>
                                        <p:cTn id="225" dur="500" fill="hold"/>
                                        <p:tgtEl>
                                          <p:spTgt spid="61"/>
                                        </p:tgtEl>
                                        <p:attrNameLst>
                                          <p:attrName>fillcolor</p:attrName>
                                        </p:attrNameLst>
                                      </p:cBhvr>
                                      <p:by>
                                        <p:hsl h="0" s="-12549" l="-25098"/>
                                      </p:by>
                                    </p:animClr>
                                    <p:animClr clrSpc="hsl" dir="cw">
                                      <p:cBhvr>
                                        <p:cTn id="226" dur="500" fill="hold"/>
                                        <p:tgtEl>
                                          <p:spTgt spid="61"/>
                                        </p:tgtEl>
                                        <p:attrNameLst>
                                          <p:attrName>stroke.color</p:attrName>
                                        </p:attrNameLst>
                                      </p:cBhvr>
                                      <p:by>
                                        <p:hsl h="0" s="-12549" l="-25098"/>
                                      </p:by>
                                    </p:animClr>
                                    <p:set>
                                      <p:cBhvr>
                                        <p:cTn id="227" dur="500" fill="hold"/>
                                        <p:tgtEl>
                                          <p:spTgt spid="61"/>
                                        </p:tgtEl>
                                        <p:attrNameLst>
                                          <p:attrName>fill.type</p:attrName>
                                        </p:attrNameLst>
                                      </p:cBhvr>
                                      <p:to>
                                        <p:strVal val="solid"/>
                                      </p:to>
                                    </p:set>
                                  </p:childTnLst>
                                </p:cTn>
                              </p:par>
                              <p:par>
                                <p:cTn id="228" presetID="24" presetClass="emph" presetSubtype="0" fill="hold" grpId="1" nodeType="withEffect">
                                  <p:stCondLst>
                                    <p:cond delay="0"/>
                                  </p:stCondLst>
                                  <p:childTnLst>
                                    <p:animClr clrSpc="hsl" dir="cw">
                                      <p:cBhvr override="childStyle">
                                        <p:cTn id="229" dur="500" fill="hold"/>
                                        <p:tgtEl>
                                          <p:spTgt spid="63"/>
                                        </p:tgtEl>
                                        <p:attrNameLst>
                                          <p:attrName>style.color</p:attrName>
                                        </p:attrNameLst>
                                      </p:cBhvr>
                                      <p:by>
                                        <p:hsl h="0" s="-12549" l="-25098"/>
                                      </p:by>
                                    </p:animClr>
                                    <p:animClr clrSpc="hsl" dir="cw">
                                      <p:cBhvr>
                                        <p:cTn id="230" dur="500" fill="hold"/>
                                        <p:tgtEl>
                                          <p:spTgt spid="63"/>
                                        </p:tgtEl>
                                        <p:attrNameLst>
                                          <p:attrName>fillcolor</p:attrName>
                                        </p:attrNameLst>
                                      </p:cBhvr>
                                      <p:by>
                                        <p:hsl h="0" s="-12549" l="-25098"/>
                                      </p:by>
                                    </p:animClr>
                                    <p:animClr clrSpc="hsl" dir="cw">
                                      <p:cBhvr>
                                        <p:cTn id="231" dur="500" fill="hold"/>
                                        <p:tgtEl>
                                          <p:spTgt spid="63"/>
                                        </p:tgtEl>
                                        <p:attrNameLst>
                                          <p:attrName>stroke.color</p:attrName>
                                        </p:attrNameLst>
                                      </p:cBhvr>
                                      <p:by>
                                        <p:hsl h="0" s="-12549" l="-25098"/>
                                      </p:by>
                                    </p:animClr>
                                    <p:set>
                                      <p:cBhvr>
                                        <p:cTn id="232" dur="500" fill="hold"/>
                                        <p:tgtEl>
                                          <p:spTgt spid="63"/>
                                        </p:tgtEl>
                                        <p:attrNameLst>
                                          <p:attrName>fill.type</p:attrName>
                                        </p:attrNameLst>
                                      </p:cBhvr>
                                      <p:to>
                                        <p:strVal val="solid"/>
                                      </p:to>
                                    </p:set>
                                  </p:childTnLst>
                                </p:cTn>
                              </p:par>
                            </p:childTnLst>
                          </p:cTn>
                        </p:par>
                      </p:childTnLst>
                    </p:cTn>
                  </p:par>
                  <p:par>
                    <p:cTn id="233" fill="hold">
                      <p:stCondLst>
                        <p:cond delay="indefinite"/>
                      </p:stCondLst>
                      <p:childTnLst>
                        <p:par>
                          <p:cTn id="234" fill="hold">
                            <p:stCondLst>
                              <p:cond delay="0"/>
                            </p:stCondLst>
                            <p:childTnLst>
                              <p:par>
                                <p:cTn id="235" presetID="30" presetClass="emph" presetSubtype="0" fill="hold" grpId="6" nodeType="clickEffect">
                                  <p:stCondLst>
                                    <p:cond delay="0"/>
                                  </p:stCondLst>
                                  <p:childTnLst>
                                    <p:animClr clrSpc="hsl" dir="cw">
                                      <p:cBhvr override="childStyle">
                                        <p:cTn id="236" dur="500" fill="hold"/>
                                        <p:tgtEl>
                                          <p:spTgt spid="61"/>
                                        </p:tgtEl>
                                        <p:attrNameLst>
                                          <p:attrName>style.color</p:attrName>
                                        </p:attrNameLst>
                                      </p:cBhvr>
                                      <p:by>
                                        <p:hsl h="0" s="12549" l="25098"/>
                                      </p:by>
                                    </p:animClr>
                                    <p:animClr clrSpc="hsl" dir="cw">
                                      <p:cBhvr>
                                        <p:cTn id="237" dur="500" fill="hold"/>
                                        <p:tgtEl>
                                          <p:spTgt spid="61"/>
                                        </p:tgtEl>
                                        <p:attrNameLst>
                                          <p:attrName>fillcolor</p:attrName>
                                        </p:attrNameLst>
                                      </p:cBhvr>
                                      <p:by>
                                        <p:hsl h="0" s="12549" l="25098"/>
                                      </p:by>
                                    </p:animClr>
                                    <p:animClr clrSpc="hsl" dir="cw">
                                      <p:cBhvr>
                                        <p:cTn id="238" dur="500" fill="hold"/>
                                        <p:tgtEl>
                                          <p:spTgt spid="61"/>
                                        </p:tgtEl>
                                        <p:attrNameLst>
                                          <p:attrName>stroke.color</p:attrName>
                                        </p:attrNameLst>
                                      </p:cBhvr>
                                      <p:by>
                                        <p:hsl h="0" s="12549" l="25098"/>
                                      </p:by>
                                    </p:animClr>
                                    <p:set>
                                      <p:cBhvr>
                                        <p:cTn id="239" dur="500" fill="hold"/>
                                        <p:tgtEl>
                                          <p:spTgt spid="61"/>
                                        </p:tgtEl>
                                        <p:attrNameLst>
                                          <p:attrName>fill.type</p:attrName>
                                        </p:attrNameLst>
                                      </p:cBhvr>
                                      <p:to>
                                        <p:strVal val="solid"/>
                                      </p:to>
                                    </p:set>
                                  </p:childTnLst>
                                </p:cTn>
                              </p:par>
                              <p:par>
                                <p:cTn id="240" presetID="30" presetClass="emph" presetSubtype="0" fill="hold" grpId="2" nodeType="withEffect">
                                  <p:stCondLst>
                                    <p:cond delay="0"/>
                                  </p:stCondLst>
                                  <p:childTnLst>
                                    <p:animClr clrSpc="hsl" dir="cw">
                                      <p:cBhvr override="childStyle">
                                        <p:cTn id="241" dur="500" fill="hold"/>
                                        <p:tgtEl>
                                          <p:spTgt spid="63"/>
                                        </p:tgtEl>
                                        <p:attrNameLst>
                                          <p:attrName>style.color</p:attrName>
                                        </p:attrNameLst>
                                      </p:cBhvr>
                                      <p:by>
                                        <p:hsl h="0" s="12549" l="25098"/>
                                      </p:by>
                                    </p:animClr>
                                    <p:animClr clrSpc="hsl" dir="cw">
                                      <p:cBhvr>
                                        <p:cTn id="242" dur="500" fill="hold"/>
                                        <p:tgtEl>
                                          <p:spTgt spid="63"/>
                                        </p:tgtEl>
                                        <p:attrNameLst>
                                          <p:attrName>fillcolor</p:attrName>
                                        </p:attrNameLst>
                                      </p:cBhvr>
                                      <p:by>
                                        <p:hsl h="0" s="12549" l="25098"/>
                                      </p:by>
                                    </p:animClr>
                                    <p:animClr clrSpc="hsl" dir="cw">
                                      <p:cBhvr>
                                        <p:cTn id="243" dur="500" fill="hold"/>
                                        <p:tgtEl>
                                          <p:spTgt spid="63"/>
                                        </p:tgtEl>
                                        <p:attrNameLst>
                                          <p:attrName>stroke.color</p:attrName>
                                        </p:attrNameLst>
                                      </p:cBhvr>
                                      <p:by>
                                        <p:hsl h="0" s="12549" l="25098"/>
                                      </p:by>
                                    </p:animClr>
                                    <p:set>
                                      <p:cBhvr>
                                        <p:cTn id="244" dur="500" fill="hold"/>
                                        <p:tgtEl>
                                          <p:spTgt spid="63"/>
                                        </p:tgtEl>
                                        <p:attrNameLst>
                                          <p:attrName>fill.type</p:attrName>
                                        </p:attrNameLst>
                                      </p:cBhvr>
                                      <p:to>
                                        <p:strVal val="solid"/>
                                      </p:to>
                                    </p:set>
                                  </p:childTnLst>
                                </p:cTn>
                              </p:par>
                            </p:childTnLst>
                          </p:cTn>
                        </p:par>
                      </p:childTnLst>
                    </p:cTn>
                  </p:par>
                  <p:par>
                    <p:cTn id="245" fill="hold">
                      <p:stCondLst>
                        <p:cond delay="indefinite"/>
                      </p:stCondLst>
                      <p:childTnLst>
                        <p:par>
                          <p:cTn id="246" fill="hold">
                            <p:stCondLst>
                              <p:cond delay="0"/>
                            </p:stCondLst>
                            <p:childTnLst>
                              <p:par>
                                <p:cTn id="247" presetID="24" presetClass="emph" presetSubtype="0" fill="hold" grpId="7" nodeType="clickEffect">
                                  <p:stCondLst>
                                    <p:cond delay="0"/>
                                  </p:stCondLst>
                                  <p:childTnLst>
                                    <p:animClr clrSpc="hsl" dir="cw">
                                      <p:cBhvr override="childStyle">
                                        <p:cTn id="248" dur="500" fill="hold"/>
                                        <p:tgtEl>
                                          <p:spTgt spid="61"/>
                                        </p:tgtEl>
                                        <p:attrNameLst>
                                          <p:attrName>style.color</p:attrName>
                                        </p:attrNameLst>
                                      </p:cBhvr>
                                      <p:by>
                                        <p:hsl h="0" s="-12549" l="-25098"/>
                                      </p:by>
                                    </p:animClr>
                                    <p:animClr clrSpc="hsl" dir="cw">
                                      <p:cBhvr>
                                        <p:cTn id="249" dur="500" fill="hold"/>
                                        <p:tgtEl>
                                          <p:spTgt spid="61"/>
                                        </p:tgtEl>
                                        <p:attrNameLst>
                                          <p:attrName>fillcolor</p:attrName>
                                        </p:attrNameLst>
                                      </p:cBhvr>
                                      <p:by>
                                        <p:hsl h="0" s="-12549" l="-25098"/>
                                      </p:by>
                                    </p:animClr>
                                    <p:animClr clrSpc="hsl" dir="cw">
                                      <p:cBhvr>
                                        <p:cTn id="250" dur="500" fill="hold"/>
                                        <p:tgtEl>
                                          <p:spTgt spid="61"/>
                                        </p:tgtEl>
                                        <p:attrNameLst>
                                          <p:attrName>stroke.color</p:attrName>
                                        </p:attrNameLst>
                                      </p:cBhvr>
                                      <p:by>
                                        <p:hsl h="0" s="-12549" l="-25098"/>
                                      </p:by>
                                    </p:animClr>
                                    <p:set>
                                      <p:cBhvr>
                                        <p:cTn id="251" dur="500" fill="hold"/>
                                        <p:tgtEl>
                                          <p:spTgt spid="61"/>
                                        </p:tgtEl>
                                        <p:attrNameLst>
                                          <p:attrName>fill.type</p:attrName>
                                        </p:attrNameLst>
                                      </p:cBhvr>
                                      <p:to>
                                        <p:strVal val="solid"/>
                                      </p:to>
                                    </p:set>
                                  </p:childTnLst>
                                </p:cTn>
                              </p:par>
                              <p:par>
                                <p:cTn id="252" presetID="24" presetClass="emph" presetSubtype="0" fill="hold" grpId="1" nodeType="withEffect">
                                  <p:stCondLst>
                                    <p:cond delay="0"/>
                                  </p:stCondLst>
                                  <p:childTnLst>
                                    <p:animClr clrSpc="hsl" dir="cw">
                                      <p:cBhvr override="childStyle">
                                        <p:cTn id="253" dur="500" fill="hold"/>
                                        <p:tgtEl>
                                          <p:spTgt spid="64"/>
                                        </p:tgtEl>
                                        <p:attrNameLst>
                                          <p:attrName>style.color</p:attrName>
                                        </p:attrNameLst>
                                      </p:cBhvr>
                                      <p:by>
                                        <p:hsl h="0" s="-12549" l="-25098"/>
                                      </p:by>
                                    </p:animClr>
                                    <p:animClr clrSpc="hsl" dir="cw">
                                      <p:cBhvr>
                                        <p:cTn id="254" dur="500" fill="hold"/>
                                        <p:tgtEl>
                                          <p:spTgt spid="64"/>
                                        </p:tgtEl>
                                        <p:attrNameLst>
                                          <p:attrName>fillcolor</p:attrName>
                                        </p:attrNameLst>
                                      </p:cBhvr>
                                      <p:by>
                                        <p:hsl h="0" s="-12549" l="-25098"/>
                                      </p:by>
                                    </p:animClr>
                                    <p:animClr clrSpc="hsl" dir="cw">
                                      <p:cBhvr>
                                        <p:cTn id="255" dur="500" fill="hold"/>
                                        <p:tgtEl>
                                          <p:spTgt spid="64"/>
                                        </p:tgtEl>
                                        <p:attrNameLst>
                                          <p:attrName>stroke.color</p:attrName>
                                        </p:attrNameLst>
                                      </p:cBhvr>
                                      <p:by>
                                        <p:hsl h="0" s="-12549" l="-25098"/>
                                      </p:by>
                                    </p:animClr>
                                    <p:set>
                                      <p:cBhvr>
                                        <p:cTn id="256" dur="500" fill="hold"/>
                                        <p:tgtEl>
                                          <p:spTgt spid="6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animBg="1"/>
      <p:bldP spid="45" grpId="0" animBg="1"/>
      <p:bldP spid="46" grpId="0" animBg="1"/>
      <p:bldP spid="47" grpId="0" animBg="1"/>
      <p:bldP spid="47" grpId="1" animBg="1"/>
      <p:bldP spid="47" grpId="2" animBg="1"/>
      <p:bldP spid="48" grpId="0" animBg="1"/>
      <p:bldP spid="48" grpId="1" animBg="1"/>
      <p:bldP spid="48" grpId="2" animBg="1"/>
      <p:bldP spid="49" grpId="0" animBg="1"/>
      <p:bldP spid="50" grpId="0" animBg="1"/>
      <p:bldP spid="51" grpId="0" animBg="1"/>
      <p:bldP spid="52" grpId="0" animBg="1"/>
      <p:bldP spid="53" grpId="0" animBg="1"/>
      <p:bldP spid="54" grpId="0" animBg="1"/>
      <p:bldP spid="55" grpId="0" animBg="1"/>
      <p:bldP spid="55" grpId="1" animBg="1"/>
      <p:bldP spid="55" grpId="2" animBg="1"/>
      <p:bldP spid="56" grpId="0" animBg="1"/>
      <p:bldP spid="57" grpId="0" animBg="1"/>
      <p:bldP spid="57" grpId="1" animBg="1"/>
      <p:bldP spid="57" grpId="2" animBg="1"/>
      <p:bldP spid="58" grpId="0" animBg="1"/>
      <p:bldP spid="60" grpId="0" animBg="1"/>
      <p:bldP spid="61" grpId="0" animBg="1"/>
      <p:bldP spid="61" grpId="1" animBg="1"/>
      <p:bldP spid="61" grpId="2" animBg="1"/>
      <p:bldP spid="61" grpId="3" animBg="1"/>
      <p:bldP spid="61" grpId="4" animBg="1"/>
      <p:bldP spid="61" grpId="5" animBg="1"/>
      <p:bldP spid="61" grpId="6" animBg="1"/>
      <p:bldP spid="61" grpId="7" animBg="1"/>
      <p:bldP spid="62" grpId="0" animBg="1"/>
      <p:bldP spid="62" grpId="1" animBg="1"/>
      <p:bldP spid="62" grpId="2" animBg="1"/>
      <p:bldP spid="63" grpId="0" animBg="1"/>
      <p:bldP spid="63" grpId="1" animBg="1"/>
      <p:bldP spid="63" grpId="2" animBg="1"/>
      <p:bldP spid="64" grpId="0" animBg="1"/>
      <p:bldP spid="64" grpId="1" animBg="1"/>
      <p:bldP spid="65" grpId="0" animBg="1"/>
      <p:bldP spid="65" grpId="1" animBg="1"/>
      <p:bldP spid="65" grpId="2"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149006"/>
            <a:ext cx="12192000" cy="6393684"/>
            <a:chOff x="0" y="149006"/>
            <a:chExt cx="12192000" cy="6393684"/>
          </a:xfrm>
        </p:grpSpPr>
        <p:grpSp>
          <p:nvGrpSpPr>
            <p:cNvPr id="4" name="Group 3"/>
            <p:cNvGrpSpPr/>
            <p:nvPr/>
          </p:nvGrpSpPr>
          <p:grpSpPr>
            <a:xfrm>
              <a:off x="1045112" y="1024142"/>
              <a:ext cx="9959220" cy="5518548"/>
              <a:chOff x="1622495" y="1039571"/>
              <a:chExt cx="8847669" cy="5154964"/>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2495" y="1472268"/>
                <a:ext cx="6888996" cy="4162102"/>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11707" y="1039571"/>
                <a:ext cx="5658457" cy="3041421"/>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10425" y="2586941"/>
                <a:ext cx="1939735" cy="360759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gr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1575" y="149006"/>
              <a:ext cx="624650" cy="644181"/>
            </a:xfrm>
            <a:prstGeom prst="rect">
              <a:avLst/>
            </a:prstGeom>
          </p:spPr>
        </p:pic>
        <p:cxnSp>
          <p:nvCxnSpPr>
            <p:cNvPr id="11" name="Straight Connector 10"/>
            <p:cNvCxnSpPr/>
            <p:nvPr/>
          </p:nvCxnSpPr>
          <p:spPr>
            <a:xfrm>
              <a:off x="0" y="908664"/>
              <a:ext cx="12192000" cy="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1049070" y="140357"/>
            <a:ext cx="10948489" cy="707886"/>
          </a:xfrm>
          <a:prstGeom prst="rect">
            <a:avLst/>
          </a:prstGeom>
          <a:noFill/>
        </p:spPr>
        <p:txBody>
          <a:bodyPr wrap="square" rtlCol="0">
            <a:spAutoFit/>
          </a:bodyPr>
          <a:lstStyle/>
          <a:p>
            <a:r>
              <a:rPr lang="bg-BG" sz="3600" b="1" dirty="0">
                <a:solidFill>
                  <a:srgbClr val="1B7EB9"/>
                </a:solidFill>
                <a:latin typeface="Palatino Linotype" panose="02040502050505030304" pitchFamily="18" charset="0"/>
              </a:rPr>
              <a:t>АКСТЪР</a:t>
            </a:r>
            <a:r>
              <a:rPr lang="bg-BG" sz="4000" b="1" dirty="0">
                <a:solidFill>
                  <a:srgbClr val="1B7EB9"/>
                </a:solidFill>
                <a:latin typeface="Palatino Linotype" panose="02040502050505030304" pitchFamily="18" charset="0"/>
              </a:rPr>
              <a:t> </a:t>
            </a:r>
            <a:r>
              <a:rPr lang="bg-BG" sz="3600" b="1" dirty="0">
                <a:solidFill>
                  <a:srgbClr val="1B7EB9"/>
                </a:solidFill>
                <a:latin typeface="Palatino Linotype" panose="02040502050505030304" pitchFamily="18" charset="0"/>
              </a:rPr>
              <a:t>ГИС</a:t>
            </a:r>
            <a:endParaRPr lang="bg-BG" sz="4000" b="1" dirty="0">
              <a:solidFill>
                <a:srgbClr val="1B7EB9"/>
              </a:solidFill>
              <a:latin typeface="Palatino Linotype" panose="02040502050505030304" pitchFamily="18" charset="0"/>
            </a:endParaRPr>
          </a:p>
        </p:txBody>
      </p:sp>
    </p:spTree>
    <p:extLst>
      <p:ext uri="{BB962C8B-B14F-4D97-AF65-F5344CB8AC3E}">
        <p14:creationId xmlns:p14="http://schemas.microsoft.com/office/powerpoint/2010/main" val="1666176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49006"/>
            <a:ext cx="12192000" cy="6174376"/>
            <a:chOff x="0" y="149006"/>
            <a:chExt cx="12192000" cy="6174376"/>
          </a:xfrm>
        </p:grpSpPr>
        <p:sp>
          <p:nvSpPr>
            <p:cNvPr id="2" name="TextBox 1"/>
            <p:cNvSpPr txBox="1"/>
            <p:nvPr/>
          </p:nvSpPr>
          <p:spPr>
            <a:xfrm>
              <a:off x="161575" y="937292"/>
              <a:ext cx="9345032" cy="5386090"/>
            </a:xfrm>
            <a:prstGeom prst="rect">
              <a:avLst/>
            </a:prstGeom>
            <a:noFill/>
          </p:spPr>
          <p:txBody>
            <a:bodyPr wrap="square" rtlCol="0">
              <a:spAutoFit/>
            </a:bodyPr>
            <a:lstStyle/>
            <a:p>
              <a:r>
                <a:rPr lang="bg-BG" sz="2600" b="1" dirty="0">
                  <a:solidFill>
                    <a:schemeClr val="tx1">
                      <a:lumMod val="65000"/>
                      <a:lumOff val="35000"/>
                    </a:schemeClr>
                  </a:solidFill>
                  <a:latin typeface="Palatino Linotype" panose="02040502050505030304" pitchFamily="18" charset="0"/>
                </a:rPr>
                <a:t>Основни възможности</a:t>
              </a:r>
              <a:endParaRPr lang="en-US" sz="2600" b="1" dirty="0">
                <a:solidFill>
                  <a:schemeClr val="tx1">
                    <a:lumMod val="65000"/>
                    <a:lumOff val="35000"/>
                  </a:schemeClr>
                </a:solidFill>
                <a:latin typeface="Palatino Linotype" panose="02040502050505030304" pitchFamily="18" charset="0"/>
              </a:endParaRPr>
            </a:p>
            <a:p>
              <a:pPr marL="600030" lvl="1" indent="-257156">
                <a:buFont typeface="Wingdings" panose="05000000000000000000" pitchFamily="2" charset="2"/>
                <a:buChar char="§"/>
              </a:pPr>
              <a:r>
                <a:rPr lang="ru-RU" sz="2300" dirty="0">
                  <a:solidFill>
                    <a:schemeClr val="tx1">
                      <a:lumMod val="65000"/>
                      <a:lumOff val="35000"/>
                    </a:schemeClr>
                  </a:solidFill>
                  <a:latin typeface="Palatino Linotype" panose="02040502050505030304" pitchFamily="18" charset="0"/>
                </a:rPr>
                <a:t>Въвеждане на съществуващи цифрови карти на общината</a:t>
              </a:r>
            </a:p>
            <a:p>
              <a:pPr marL="600030" lvl="1" indent="-257156">
                <a:buFont typeface="Wingdings" panose="05000000000000000000" pitchFamily="2" charset="2"/>
                <a:buChar char="§"/>
              </a:pPr>
              <a:r>
                <a:rPr lang="ru-RU" sz="2300" dirty="0">
                  <a:solidFill>
                    <a:schemeClr val="tx1">
                      <a:lumMod val="65000"/>
                      <a:lumOff val="35000"/>
                    </a:schemeClr>
                  </a:solidFill>
                  <a:latin typeface="Palatino Linotype" panose="02040502050505030304" pitchFamily="18" charset="0"/>
                </a:rPr>
                <a:t>Интегриране на картите с информация в общинските регистри</a:t>
              </a:r>
              <a:endParaRPr lang="bg-BG" sz="2300" dirty="0">
                <a:solidFill>
                  <a:schemeClr val="tx1">
                    <a:lumMod val="65000"/>
                    <a:lumOff val="35000"/>
                  </a:schemeClr>
                </a:solidFill>
                <a:latin typeface="Palatino Linotype" panose="02040502050505030304" pitchFamily="18" charset="0"/>
              </a:endParaRPr>
            </a:p>
            <a:p>
              <a:pPr marL="600030" lvl="1" indent="-257156">
                <a:buFont typeface="Wingdings" panose="05000000000000000000" pitchFamily="2" charset="2"/>
                <a:buChar char="§"/>
              </a:pPr>
              <a:r>
                <a:rPr lang="ru-RU" sz="2300" dirty="0">
                  <a:solidFill>
                    <a:schemeClr val="tx1">
                      <a:lumMod val="65000"/>
                      <a:lumOff val="35000"/>
                    </a:schemeClr>
                  </a:solidFill>
                  <a:latin typeface="Palatino Linotype" panose="02040502050505030304" pitchFamily="18" charset="0"/>
                </a:rPr>
                <a:t>Използване на геореферирана информация за анализи и вземане на решения</a:t>
              </a:r>
            </a:p>
            <a:p>
              <a:pPr marL="600030" lvl="1" indent="-257156">
                <a:buFont typeface="Wingdings" panose="05000000000000000000" pitchFamily="2" charset="2"/>
                <a:buChar char="§"/>
              </a:pPr>
              <a:r>
                <a:rPr lang="ru-RU" sz="2300" dirty="0">
                  <a:solidFill>
                    <a:schemeClr val="tx1">
                      <a:lumMod val="65000"/>
                      <a:lumOff val="35000"/>
                    </a:schemeClr>
                  </a:solidFill>
                  <a:latin typeface="Palatino Linotype" panose="02040502050505030304" pitchFamily="18" charset="0"/>
                </a:rPr>
                <a:t>Публикуване на геоинформация в Интернет</a:t>
              </a:r>
            </a:p>
            <a:p>
              <a:pPr marL="600030" lvl="1" indent="-257156">
                <a:buFont typeface="Wingdings" panose="05000000000000000000" pitchFamily="2" charset="2"/>
                <a:buChar char="§"/>
              </a:pPr>
              <a:r>
                <a:rPr lang="ru-RU" sz="2300" dirty="0">
                  <a:solidFill>
                    <a:schemeClr val="tx1">
                      <a:lumMod val="65000"/>
                      <a:lumOff val="35000"/>
                    </a:schemeClr>
                  </a:solidFill>
                  <a:latin typeface="Palatino Linotype" panose="02040502050505030304" pitchFamily="18" charset="0"/>
                </a:rPr>
                <a:t>Реализация на </a:t>
              </a:r>
              <a:r>
                <a:rPr lang="ru-RU" sz="2300" dirty="0">
                  <a:solidFill>
                    <a:schemeClr val="tx1">
                      <a:lumMod val="65000"/>
                      <a:lumOff val="35000"/>
                    </a:schemeClr>
                  </a:solidFill>
                  <a:latin typeface="Palatino Linotype" panose="02040502050505030304" pitchFamily="18" charset="0"/>
                </a:rPr>
                <a:t>проекти</a:t>
              </a:r>
              <a:r>
                <a:rPr lang="en-US" sz="2300" dirty="0">
                  <a:solidFill>
                    <a:schemeClr val="tx1">
                      <a:lumMod val="65000"/>
                      <a:lumOff val="35000"/>
                    </a:schemeClr>
                  </a:solidFill>
                  <a:latin typeface="Palatino Linotype" panose="02040502050505030304" pitchFamily="18" charset="0"/>
                </a:rPr>
                <a:t>,</a:t>
              </a:r>
              <a:r>
                <a:rPr lang="ru-RU" sz="2300" dirty="0">
                  <a:solidFill>
                    <a:schemeClr val="tx1">
                      <a:lumMod val="65000"/>
                      <a:lumOff val="35000"/>
                    </a:schemeClr>
                  </a:solidFill>
                  <a:latin typeface="Palatino Linotype" panose="02040502050505030304" pitchFamily="18" charset="0"/>
                </a:rPr>
                <a:t> </a:t>
              </a:r>
              <a:r>
                <a:rPr lang="ru-RU" sz="2300" dirty="0">
                  <a:solidFill>
                    <a:schemeClr val="tx1">
                      <a:lumMod val="65000"/>
                      <a:lumOff val="35000"/>
                    </a:schemeClr>
                  </a:solidFill>
                  <a:latin typeface="Palatino Linotype" panose="02040502050505030304" pitchFamily="18" charset="0"/>
                </a:rPr>
                <a:t>свързани с екология, транспорт, образование и други</a:t>
              </a:r>
            </a:p>
            <a:p>
              <a:pPr marL="600030" lvl="1" indent="-257156">
                <a:buFont typeface="Wingdings" panose="05000000000000000000" pitchFamily="2" charset="2"/>
                <a:buChar char="§"/>
              </a:pPr>
              <a:endParaRPr lang="ru-RU" sz="1600" dirty="0">
                <a:solidFill>
                  <a:schemeClr val="tx1">
                    <a:lumMod val="65000"/>
                    <a:lumOff val="35000"/>
                  </a:schemeClr>
                </a:solidFill>
                <a:latin typeface="Palatino Linotype" panose="02040502050505030304" pitchFamily="18" charset="0"/>
              </a:endParaRPr>
            </a:p>
            <a:p>
              <a:r>
                <a:rPr lang="bg-BG" sz="2600" b="1" dirty="0">
                  <a:solidFill>
                    <a:schemeClr val="tx1">
                      <a:lumMod val="65000"/>
                      <a:lumOff val="35000"/>
                    </a:schemeClr>
                  </a:solidFill>
                  <a:latin typeface="Palatino Linotype" panose="02040502050505030304" pitchFamily="18" charset="0"/>
                </a:rPr>
                <a:t>Обмен </a:t>
              </a:r>
              <a:r>
                <a:rPr lang="bg-BG" sz="2600" b="1" dirty="0">
                  <a:solidFill>
                    <a:schemeClr val="tx1">
                      <a:lumMod val="65000"/>
                      <a:lumOff val="35000"/>
                    </a:schemeClr>
                  </a:solidFill>
                  <a:latin typeface="Palatino Linotype" panose="02040502050505030304" pitchFamily="18" charset="0"/>
                </a:rPr>
                <a:t>на данни</a:t>
              </a:r>
            </a:p>
            <a:p>
              <a:pPr marL="600030" lvl="1" indent="-257156">
                <a:buFont typeface="Wingdings" panose="05000000000000000000" pitchFamily="2" charset="2"/>
                <a:buChar char="§"/>
              </a:pPr>
              <a:r>
                <a:rPr lang="ru-RU" sz="2300" dirty="0">
                  <a:solidFill>
                    <a:schemeClr val="tx1">
                      <a:lumMod val="65000"/>
                      <a:lumOff val="35000"/>
                    </a:schemeClr>
                  </a:solidFill>
                  <a:latin typeface="Palatino Linotype" panose="02040502050505030304" pitchFamily="18" charset="0"/>
                </a:rPr>
                <a:t>Поддържа редица международни стандарти (WMS, WFS и други)</a:t>
              </a:r>
              <a:endParaRPr lang="en-US" sz="2300" dirty="0">
                <a:solidFill>
                  <a:schemeClr val="tx1">
                    <a:lumMod val="65000"/>
                    <a:lumOff val="35000"/>
                  </a:schemeClr>
                </a:solidFill>
                <a:latin typeface="Palatino Linotype" panose="02040502050505030304" pitchFamily="18" charset="0"/>
              </a:endParaRPr>
            </a:p>
            <a:p>
              <a:pPr marL="600030" lvl="1" indent="-257156">
                <a:buFont typeface="Wingdings" panose="05000000000000000000" pitchFamily="2" charset="2"/>
                <a:buChar char="§"/>
              </a:pPr>
              <a:r>
                <a:rPr lang="ru-RU" sz="2300" dirty="0">
                  <a:solidFill>
                    <a:schemeClr val="tx1">
                      <a:lumMod val="65000"/>
                      <a:lumOff val="35000"/>
                    </a:schemeClr>
                  </a:solidFill>
                  <a:latin typeface="Palatino Linotype" panose="02040502050505030304" pitchFamily="18" charset="0"/>
                </a:rPr>
                <a:t>Поддържа всички стандарти на АГКК</a:t>
              </a:r>
              <a:endParaRPr lang="en-US" sz="2300" dirty="0">
                <a:solidFill>
                  <a:schemeClr val="tx1">
                    <a:lumMod val="65000"/>
                    <a:lumOff val="35000"/>
                  </a:schemeClr>
                </a:solidFill>
                <a:latin typeface="Palatino Linotype" panose="02040502050505030304" pitchFamily="18" charset="0"/>
              </a:endParaRPr>
            </a:p>
            <a:p>
              <a:pPr marL="600030" lvl="1" indent="-257156">
                <a:buFont typeface="Wingdings" panose="05000000000000000000" pitchFamily="2" charset="2"/>
                <a:buChar char="§"/>
              </a:pPr>
              <a:r>
                <a:rPr lang="ru-RU" sz="2300" dirty="0">
                  <a:solidFill>
                    <a:schemeClr val="tx1">
                      <a:lumMod val="65000"/>
                      <a:lumOff val="35000"/>
                    </a:schemeClr>
                  </a:solidFill>
                  <a:latin typeface="Palatino Linotype" panose="02040502050505030304" pitchFamily="18" charset="0"/>
                </a:rPr>
                <a:t>Лесен и бърз обмен на данни (SHP, DXF, CAD, ZEM и други)</a:t>
              </a:r>
              <a:endParaRPr lang="en-US" sz="2300" b="1" dirty="0">
                <a:solidFill>
                  <a:schemeClr val="tx1">
                    <a:lumMod val="65000"/>
                    <a:lumOff val="35000"/>
                  </a:schemeClr>
                </a:solidFill>
                <a:latin typeface="Palatino Linotype" panose="02040502050505030304" pitchFamily="18"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575" y="149006"/>
              <a:ext cx="624650" cy="644181"/>
            </a:xfrm>
            <a:prstGeom prst="rect">
              <a:avLst/>
            </a:prstGeom>
          </p:spPr>
        </p:pic>
        <p:cxnSp>
          <p:nvCxnSpPr>
            <p:cNvPr id="10" name="Straight Connector 9"/>
            <p:cNvCxnSpPr/>
            <p:nvPr/>
          </p:nvCxnSpPr>
          <p:spPr>
            <a:xfrm>
              <a:off x="0" y="908664"/>
              <a:ext cx="12192000" cy="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a:off x="1049070" y="140357"/>
            <a:ext cx="10948489" cy="663402"/>
          </a:xfrm>
          <a:prstGeom prst="rect">
            <a:avLst/>
          </a:prstGeom>
          <a:noFill/>
        </p:spPr>
        <p:txBody>
          <a:bodyPr wrap="square" rtlCol="0">
            <a:spAutoFit/>
          </a:bodyPr>
          <a:lstStyle/>
          <a:p>
            <a:r>
              <a:rPr lang="bg-BG" sz="3600" b="1" dirty="0">
                <a:solidFill>
                  <a:srgbClr val="1B7EB9"/>
                </a:solidFill>
                <a:latin typeface="Palatino Linotype" panose="02040502050505030304" pitchFamily="18" charset="0"/>
              </a:rPr>
              <a:t>Възможности на АКСТЪР ГИС</a:t>
            </a:r>
            <a:endParaRPr lang="bg-BG" sz="3600" b="1" dirty="0">
              <a:solidFill>
                <a:srgbClr val="1B7EB9"/>
              </a:solidFill>
              <a:latin typeface="Palatino Linotype" panose="02040502050505030304" pitchFamily="18" charset="0"/>
            </a:endParaRPr>
          </a:p>
        </p:txBody>
      </p:sp>
    </p:spTree>
    <p:extLst>
      <p:ext uri="{BB962C8B-B14F-4D97-AF65-F5344CB8AC3E}">
        <p14:creationId xmlns:p14="http://schemas.microsoft.com/office/powerpoint/2010/main" val="34238264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149006"/>
            <a:ext cx="12192000" cy="6058556"/>
            <a:chOff x="0" y="149006"/>
            <a:chExt cx="12192000" cy="6058556"/>
          </a:xfrm>
        </p:grpSpPr>
        <p:sp>
          <p:nvSpPr>
            <p:cNvPr id="2" name="TextBox 1"/>
            <p:cNvSpPr txBox="1"/>
            <p:nvPr/>
          </p:nvSpPr>
          <p:spPr>
            <a:xfrm>
              <a:off x="161574" y="1078396"/>
              <a:ext cx="7137859" cy="4154984"/>
            </a:xfrm>
            <a:prstGeom prst="rect">
              <a:avLst/>
            </a:prstGeom>
            <a:noFill/>
          </p:spPr>
          <p:txBody>
            <a:bodyPr wrap="square" rtlCol="0">
              <a:spAutoFit/>
            </a:bodyPr>
            <a:lstStyle/>
            <a:p>
              <a:r>
                <a:rPr lang="bg-BG" sz="2800" b="1" dirty="0">
                  <a:solidFill>
                    <a:schemeClr val="tx1">
                      <a:lumMod val="65000"/>
                      <a:lumOff val="35000"/>
                    </a:schemeClr>
                  </a:solidFill>
                  <a:latin typeface="Palatino Linotype" panose="02040502050505030304" pitchFamily="18" charset="0"/>
                </a:rPr>
                <a:t>Основни слоеве</a:t>
              </a:r>
              <a:endParaRPr lang="en-US" sz="2800" b="1" dirty="0">
                <a:solidFill>
                  <a:schemeClr val="tx1">
                    <a:lumMod val="65000"/>
                    <a:lumOff val="35000"/>
                  </a:schemeClr>
                </a:solidFill>
                <a:latin typeface="Palatino Linotype" panose="02040502050505030304" pitchFamily="18" charset="0"/>
              </a:endParaRPr>
            </a:p>
            <a:p>
              <a:pPr marL="600030" lvl="1" indent="-257156">
                <a:buFont typeface="Wingdings" panose="05000000000000000000" pitchFamily="2" charset="2"/>
                <a:buChar char="§"/>
              </a:pPr>
              <a:r>
                <a:rPr lang="ru-RU" sz="2400" dirty="0">
                  <a:solidFill>
                    <a:schemeClr val="tx1">
                      <a:lumMod val="65000"/>
                      <a:lumOff val="35000"/>
                    </a:schemeClr>
                  </a:solidFill>
                  <a:latin typeface="Palatino Linotype" panose="02040502050505030304" pitchFamily="18" charset="0"/>
                </a:rPr>
                <a:t>Кадастър</a:t>
              </a:r>
            </a:p>
            <a:p>
              <a:pPr marL="600030" lvl="1" indent="-257156">
                <a:buFont typeface="Wingdings" panose="05000000000000000000" pitchFamily="2" charset="2"/>
                <a:buChar char="§"/>
              </a:pPr>
              <a:r>
                <a:rPr lang="bg-BG" sz="2400" dirty="0">
                  <a:solidFill>
                    <a:schemeClr val="tx1">
                      <a:lumMod val="65000"/>
                      <a:lumOff val="35000"/>
                    </a:schemeClr>
                  </a:solidFill>
                  <a:latin typeface="Palatino Linotype" panose="02040502050505030304" pitchFamily="18" charset="0"/>
                </a:rPr>
                <a:t>Регулация</a:t>
              </a:r>
            </a:p>
            <a:p>
              <a:pPr marL="600030" lvl="1" indent="-257156">
                <a:buFont typeface="Wingdings" panose="05000000000000000000" pitchFamily="2" charset="2"/>
                <a:buChar char="§"/>
              </a:pPr>
              <a:r>
                <a:rPr lang="ru-RU" sz="2400" dirty="0">
                  <a:solidFill>
                    <a:schemeClr val="tx1">
                      <a:lumMod val="65000"/>
                      <a:lumOff val="35000"/>
                    </a:schemeClr>
                  </a:solidFill>
                  <a:latin typeface="Palatino Linotype" panose="02040502050505030304" pitchFamily="18" charset="0"/>
                </a:rPr>
                <a:t>Подземни проводи</a:t>
              </a:r>
            </a:p>
            <a:p>
              <a:pPr marL="600030" lvl="1" indent="-257156">
                <a:buFont typeface="Wingdings" panose="05000000000000000000" pitchFamily="2" charset="2"/>
                <a:buChar char="§"/>
              </a:pPr>
              <a:r>
                <a:rPr lang="ru-RU" sz="2400" dirty="0">
                  <a:solidFill>
                    <a:schemeClr val="tx1">
                      <a:lumMod val="65000"/>
                      <a:lumOff val="35000"/>
                    </a:schemeClr>
                  </a:solidFill>
                  <a:latin typeface="Palatino Linotype" panose="02040502050505030304" pitchFamily="18" charset="0"/>
                </a:rPr>
                <a:t>Улични отсечки</a:t>
              </a:r>
            </a:p>
            <a:p>
              <a:pPr marL="600030" lvl="1" indent="-257156">
                <a:buFont typeface="Wingdings" panose="05000000000000000000" pitchFamily="2" charset="2"/>
                <a:buChar char="§"/>
              </a:pPr>
              <a:r>
                <a:rPr lang="ru-RU" sz="2400" dirty="0">
                  <a:solidFill>
                    <a:schemeClr val="tx1">
                      <a:lumMod val="65000"/>
                      <a:lumOff val="35000"/>
                    </a:schemeClr>
                  </a:solidFill>
                  <a:latin typeface="Palatino Linotype" panose="02040502050505030304" pitchFamily="18" charset="0"/>
                </a:rPr>
                <a:t>Общ устройствен план</a:t>
              </a:r>
            </a:p>
            <a:p>
              <a:pPr marL="600030" lvl="1" indent="-257156">
                <a:buFont typeface="Wingdings" panose="05000000000000000000" pitchFamily="2" charset="2"/>
                <a:buChar char="§"/>
              </a:pPr>
              <a:r>
                <a:rPr lang="ru-RU" sz="2400" dirty="0">
                  <a:solidFill>
                    <a:schemeClr val="tx1">
                      <a:lumMod val="65000"/>
                      <a:lumOff val="35000"/>
                    </a:schemeClr>
                  </a:solidFill>
                  <a:latin typeface="Palatino Linotype" panose="02040502050505030304" pitchFamily="18" charset="0"/>
                </a:rPr>
                <a:t>Постоянно затревени площи</a:t>
              </a:r>
            </a:p>
            <a:p>
              <a:pPr marL="600030" lvl="1" indent="-257156">
                <a:buFont typeface="Wingdings" panose="05000000000000000000" pitchFamily="2" charset="2"/>
                <a:buChar char="§"/>
              </a:pPr>
              <a:r>
                <a:rPr lang="ru-RU" sz="2400" dirty="0">
                  <a:solidFill>
                    <a:schemeClr val="tx1">
                      <a:lumMod val="65000"/>
                      <a:lumOff val="35000"/>
                    </a:schemeClr>
                  </a:solidFill>
                  <a:latin typeface="Palatino Linotype" panose="02040502050505030304" pitchFamily="18" charset="0"/>
                </a:rPr>
                <a:t>Площи допустими за подпомагане</a:t>
              </a:r>
            </a:p>
            <a:p>
              <a:pPr marL="600030" lvl="1" indent="-257156">
                <a:buFont typeface="Wingdings" panose="05000000000000000000" pitchFamily="2" charset="2"/>
                <a:buChar char="§"/>
              </a:pPr>
              <a:r>
                <a:rPr lang="ru-RU" sz="2400" dirty="0">
                  <a:solidFill>
                    <a:schemeClr val="tx1">
                      <a:lumMod val="65000"/>
                      <a:lumOff val="35000"/>
                    </a:schemeClr>
                  </a:solidFill>
                  <a:latin typeface="Palatino Linotype" panose="02040502050505030304" pitchFamily="18" charset="0"/>
                </a:rPr>
                <a:t>и много други	</a:t>
              </a:r>
            </a:p>
            <a:p>
              <a:pPr marL="600030" lvl="1" indent="-257156">
                <a:buFont typeface="Wingdings" panose="05000000000000000000" pitchFamily="2" charset="2"/>
                <a:buChar char="§"/>
              </a:pPr>
              <a:endParaRPr lang="ru-RU" sz="2000" dirty="0">
                <a:solidFill>
                  <a:schemeClr val="tx1">
                    <a:lumMod val="65000"/>
                    <a:lumOff val="35000"/>
                  </a:schemeClr>
                </a:solidFill>
                <a:latin typeface="Palatino Linotype" panose="02040502050505030304" pitchFamily="18" charset="0"/>
              </a:endParaRPr>
            </a:p>
            <a:p>
              <a:r>
                <a:rPr lang="bg-BG" sz="2400" b="1" dirty="0">
                  <a:solidFill>
                    <a:schemeClr val="tx1">
                      <a:lumMod val="65000"/>
                      <a:lumOff val="35000"/>
                    </a:schemeClr>
                  </a:solidFill>
                  <a:latin typeface="Palatino Linotype" panose="02040502050505030304" pitchFamily="18" charset="0"/>
                </a:rPr>
                <a:t>Създаване на специализирани слоеве</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5393" y="1078396"/>
              <a:ext cx="3158236" cy="5129166"/>
            </a:xfrm>
            <a:prstGeom prst="rect">
              <a:avLst/>
            </a:prstGeom>
            <a:ln>
              <a:noFill/>
            </a:ln>
            <a:effectLst>
              <a:outerShdw blurRad="190500" algn="tl" rotWithShape="0">
                <a:srgbClr val="000000">
                  <a:alpha val="70000"/>
                </a:srgbClr>
              </a:outerShdw>
            </a:effec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575" y="149006"/>
              <a:ext cx="624650" cy="644181"/>
            </a:xfrm>
            <a:prstGeom prst="rect">
              <a:avLst/>
            </a:prstGeom>
          </p:spPr>
        </p:pic>
        <p:cxnSp>
          <p:nvCxnSpPr>
            <p:cNvPr id="9" name="Straight Connector 8"/>
            <p:cNvCxnSpPr/>
            <p:nvPr/>
          </p:nvCxnSpPr>
          <p:spPr>
            <a:xfrm>
              <a:off x="0" y="908664"/>
              <a:ext cx="12192000" cy="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a:off x="1049070" y="140357"/>
            <a:ext cx="10948489" cy="663402"/>
          </a:xfrm>
          <a:prstGeom prst="rect">
            <a:avLst/>
          </a:prstGeom>
          <a:noFill/>
        </p:spPr>
        <p:txBody>
          <a:bodyPr wrap="square" rtlCol="0">
            <a:spAutoFit/>
          </a:bodyPr>
          <a:lstStyle/>
          <a:p>
            <a:r>
              <a:rPr lang="bg-BG" sz="3600" b="1" dirty="0">
                <a:solidFill>
                  <a:srgbClr val="1B7EB9"/>
                </a:solidFill>
                <a:latin typeface="Palatino Linotype" panose="02040502050505030304" pitchFamily="18" charset="0"/>
              </a:rPr>
              <a:t>Графични слоеве</a:t>
            </a:r>
            <a:endParaRPr lang="bg-BG" sz="3600" b="1" dirty="0">
              <a:solidFill>
                <a:srgbClr val="1B7EB9"/>
              </a:solidFill>
              <a:latin typeface="Palatino Linotype" panose="02040502050505030304" pitchFamily="18" charset="0"/>
            </a:endParaRPr>
          </a:p>
        </p:txBody>
      </p:sp>
    </p:spTree>
    <p:extLst>
      <p:ext uri="{BB962C8B-B14F-4D97-AF65-F5344CB8AC3E}">
        <p14:creationId xmlns:p14="http://schemas.microsoft.com/office/powerpoint/2010/main" val="37170291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149006"/>
            <a:ext cx="12192000" cy="6361191"/>
            <a:chOff x="0" y="149006"/>
            <a:chExt cx="12192000" cy="6361191"/>
          </a:xfrm>
        </p:grpSpPr>
        <p:sp>
          <p:nvSpPr>
            <p:cNvPr id="2" name="TextBox 1"/>
            <p:cNvSpPr txBox="1"/>
            <p:nvPr/>
          </p:nvSpPr>
          <p:spPr>
            <a:xfrm>
              <a:off x="161574" y="908664"/>
              <a:ext cx="6286523" cy="5601533"/>
            </a:xfrm>
            <a:prstGeom prst="rect">
              <a:avLst/>
            </a:prstGeom>
            <a:noFill/>
          </p:spPr>
          <p:txBody>
            <a:bodyPr wrap="square" rtlCol="0">
              <a:spAutoFit/>
            </a:bodyPr>
            <a:lstStyle/>
            <a:p>
              <a:r>
                <a:rPr lang="bg-BG" sz="2800" b="1" dirty="0">
                  <a:solidFill>
                    <a:schemeClr val="tx1">
                      <a:lumMod val="65000"/>
                      <a:lumOff val="35000"/>
                    </a:schemeClr>
                  </a:solidFill>
                  <a:latin typeface="Palatino Linotype" panose="02040502050505030304" pitchFamily="18" charset="0"/>
                </a:rPr>
                <a:t>Филтри</a:t>
              </a:r>
            </a:p>
            <a:p>
              <a:pPr marL="342900" indent="-342900">
                <a:buFont typeface="Wingdings" panose="05000000000000000000" pitchFamily="2" charset="2"/>
                <a:buChar char="§"/>
              </a:pPr>
              <a:r>
                <a:rPr lang="bg-BG" sz="2400" dirty="0">
                  <a:solidFill>
                    <a:schemeClr val="tx1">
                      <a:lumMod val="65000"/>
                      <a:lumOff val="35000"/>
                    </a:schemeClr>
                  </a:solidFill>
                  <a:latin typeface="Palatino Linotype" panose="02040502050505030304" pitchFamily="18" charset="0"/>
                </a:rPr>
                <a:t>Интервална схема</a:t>
              </a:r>
            </a:p>
            <a:p>
              <a:pPr marL="342900" indent="-342900">
                <a:buFont typeface="Wingdings" panose="05000000000000000000" pitchFamily="2" charset="2"/>
                <a:buChar char="§"/>
              </a:pPr>
              <a:r>
                <a:rPr lang="bg-BG" sz="2400" dirty="0">
                  <a:solidFill>
                    <a:schemeClr val="tx1">
                      <a:lumMod val="65000"/>
                      <a:lumOff val="35000"/>
                    </a:schemeClr>
                  </a:solidFill>
                  <a:latin typeface="Palatino Linotype" panose="02040502050505030304" pitchFamily="18" charset="0"/>
                </a:rPr>
                <a:t>Схема с фиксирани стойности</a:t>
              </a:r>
            </a:p>
            <a:p>
              <a:endParaRPr lang="bg-BG" sz="1600" dirty="0">
                <a:solidFill>
                  <a:schemeClr val="tx1">
                    <a:lumMod val="65000"/>
                    <a:lumOff val="35000"/>
                  </a:schemeClr>
                </a:solidFill>
                <a:latin typeface="Palatino Linotype" panose="02040502050505030304" pitchFamily="18" charset="0"/>
              </a:endParaRPr>
            </a:p>
            <a:p>
              <a:r>
                <a:rPr lang="bg-BG" sz="2800" b="1" dirty="0">
                  <a:solidFill>
                    <a:schemeClr val="tx1">
                      <a:lumMod val="65000"/>
                      <a:lumOff val="35000"/>
                    </a:schemeClr>
                  </a:solidFill>
                  <a:latin typeface="Palatino Linotype" panose="02040502050505030304" pitchFamily="18" charset="0"/>
                </a:rPr>
                <a:t>Критерии</a:t>
              </a:r>
            </a:p>
            <a:p>
              <a:pPr marL="342900" indent="-342900">
                <a:buFont typeface="Wingdings" panose="05000000000000000000" pitchFamily="2" charset="2"/>
                <a:buChar char="§"/>
              </a:pPr>
              <a:r>
                <a:rPr lang="bg-BG" sz="2400" dirty="0">
                  <a:solidFill>
                    <a:schemeClr val="tx1">
                      <a:lumMod val="65000"/>
                      <a:lumOff val="35000"/>
                    </a:schemeClr>
                  </a:solidFill>
                  <a:latin typeface="Palatino Linotype" panose="02040502050505030304" pitchFamily="18" charset="0"/>
                </a:rPr>
                <a:t>По графични данни</a:t>
              </a:r>
            </a:p>
            <a:p>
              <a:pPr marL="342900" indent="-342900">
                <a:buFont typeface="Wingdings" panose="05000000000000000000" pitchFamily="2" charset="2"/>
                <a:buChar char="§"/>
              </a:pPr>
              <a:r>
                <a:rPr lang="bg-BG" sz="2400" dirty="0">
                  <a:solidFill>
                    <a:schemeClr val="tx1">
                      <a:lumMod val="65000"/>
                      <a:lumOff val="35000"/>
                    </a:schemeClr>
                  </a:solidFill>
                  <a:latin typeface="Palatino Linotype" panose="02040502050505030304" pitchFamily="18" charset="0"/>
                </a:rPr>
                <a:t>По семантични данни</a:t>
              </a:r>
            </a:p>
            <a:p>
              <a:endParaRPr lang="bg-BG" sz="1600" dirty="0">
                <a:solidFill>
                  <a:schemeClr val="tx1">
                    <a:lumMod val="65000"/>
                    <a:lumOff val="35000"/>
                  </a:schemeClr>
                </a:solidFill>
                <a:latin typeface="Palatino Linotype" panose="02040502050505030304" pitchFamily="18" charset="0"/>
              </a:endParaRPr>
            </a:p>
            <a:p>
              <a:r>
                <a:rPr lang="bg-BG" sz="2800" b="1" dirty="0">
                  <a:solidFill>
                    <a:schemeClr val="tx1">
                      <a:lumMod val="65000"/>
                      <a:lumOff val="35000"/>
                    </a:schemeClr>
                  </a:solidFill>
                  <a:latin typeface="Palatino Linotype" panose="02040502050505030304" pitchFamily="18" charset="0"/>
                </a:rPr>
                <a:t>Запълване</a:t>
              </a:r>
            </a:p>
            <a:p>
              <a:pPr marL="342900" indent="-342900">
                <a:buFont typeface="Wingdings" panose="05000000000000000000" pitchFamily="2" charset="2"/>
                <a:buChar char="§"/>
              </a:pPr>
              <a:r>
                <a:rPr lang="bg-BG" sz="2400" dirty="0">
                  <a:solidFill>
                    <a:schemeClr val="tx1">
                      <a:lumMod val="65000"/>
                      <a:lumOff val="35000"/>
                    </a:schemeClr>
                  </a:solidFill>
                  <a:latin typeface="Palatino Linotype" panose="02040502050505030304" pitchFamily="18" charset="0"/>
                </a:rPr>
                <a:t>Плътно</a:t>
              </a:r>
            </a:p>
            <a:p>
              <a:pPr marL="342900" indent="-342900">
                <a:buFont typeface="Wingdings" panose="05000000000000000000" pitchFamily="2" charset="2"/>
                <a:buChar char="§"/>
              </a:pPr>
              <a:r>
                <a:rPr lang="bg-BG" sz="2400" dirty="0">
                  <a:solidFill>
                    <a:schemeClr val="tx1">
                      <a:lumMod val="65000"/>
                      <a:lumOff val="35000"/>
                    </a:schemeClr>
                  </a:solidFill>
                  <a:latin typeface="Palatino Linotype" panose="02040502050505030304" pitchFamily="18" charset="0"/>
                </a:rPr>
                <a:t>Хоризонтално</a:t>
              </a:r>
            </a:p>
            <a:p>
              <a:pPr marL="342900" indent="-342900">
                <a:buFont typeface="Wingdings" panose="05000000000000000000" pitchFamily="2" charset="2"/>
                <a:buChar char="§"/>
              </a:pPr>
              <a:r>
                <a:rPr lang="bg-BG" sz="2400" dirty="0">
                  <a:solidFill>
                    <a:schemeClr val="tx1">
                      <a:lumMod val="65000"/>
                      <a:lumOff val="35000"/>
                    </a:schemeClr>
                  </a:solidFill>
                  <a:latin typeface="Palatino Linotype" panose="02040502050505030304" pitchFamily="18" charset="0"/>
                </a:rPr>
                <a:t>Диагонално</a:t>
              </a:r>
            </a:p>
            <a:p>
              <a:pPr marL="342900" indent="-342900">
                <a:buFont typeface="Wingdings" panose="05000000000000000000" pitchFamily="2" charset="2"/>
                <a:buChar char="§"/>
              </a:pPr>
              <a:r>
                <a:rPr lang="bg-BG" sz="2400" dirty="0">
                  <a:solidFill>
                    <a:schemeClr val="tx1">
                      <a:lumMod val="65000"/>
                      <a:lumOff val="35000"/>
                    </a:schemeClr>
                  </a:solidFill>
                  <a:latin typeface="Palatino Linotype" panose="02040502050505030304" pitchFamily="18" charset="0"/>
                </a:rPr>
                <a:t>и други</a:t>
              </a:r>
            </a:p>
            <a:p>
              <a:endParaRPr lang="bg-BG" sz="1600" dirty="0">
                <a:solidFill>
                  <a:schemeClr val="tx1">
                    <a:lumMod val="65000"/>
                    <a:lumOff val="35000"/>
                  </a:schemeClr>
                </a:solidFill>
                <a:latin typeface="Palatino Linotype" panose="02040502050505030304" pitchFamily="18" charset="0"/>
              </a:endParaRPr>
            </a:p>
            <a:p>
              <a:r>
                <a:rPr lang="bg-BG" sz="2800" b="1" dirty="0">
                  <a:solidFill>
                    <a:schemeClr val="tx1">
                      <a:lumMod val="65000"/>
                      <a:lumOff val="35000"/>
                    </a:schemeClr>
                  </a:solidFill>
                  <a:latin typeface="Palatino Linotype" panose="02040502050505030304" pitchFamily="18" charset="0"/>
                </a:rPr>
                <a:t>Потребителски щриховки</a:t>
              </a:r>
              <a:endParaRPr lang="bg-BG" sz="2800" b="1" dirty="0">
                <a:solidFill>
                  <a:schemeClr val="tx1">
                    <a:lumMod val="65000"/>
                    <a:lumOff val="35000"/>
                  </a:schemeClr>
                </a:solidFill>
                <a:latin typeface="Palatino Linotype" panose="02040502050505030304" pitchFamily="18" charset="0"/>
              </a:endParaRPr>
            </a:p>
          </p:txBody>
        </p:sp>
        <p:grpSp>
          <p:nvGrpSpPr>
            <p:cNvPr id="4" name="Group 3"/>
            <p:cNvGrpSpPr/>
            <p:nvPr/>
          </p:nvGrpSpPr>
          <p:grpSpPr>
            <a:xfrm>
              <a:off x="5368422" y="1319960"/>
              <a:ext cx="6439951" cy="4547985"/>
              <a:chOff x="3180018" y="1537505"/>
              <a:chExt cx="5817265" cy="4037029"/>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0018" y="1537505"/>
                <a:ext cx="5817265" cy="2979411"/>
              </a:xfrm>
              <a:prstGeom prst="rect">
                <a:avLst/>
              </a:prstGeom>
              <a:ln>
                <a:noFill/>
              </a:ln>
              <a:effectLst>
                <a:outerShdw blurRad="190500" algn="tl" rotWithShape="0">
                  <a:srgbClr val="000000">
                    <a:alpha val="70000"/>
                  </a:srgbClr>
                </a:outerShdw>
              </a:effec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36892" y="2853908"/>
                <a:ext cx="5472258" cy="2720626"/>
              </a:xfrm>
              <a:prstGeom prst="rect">
                <a:avLst/>
              </a:prstGeom>
              <a:ln>
                <a:noFill/>
              </a:ln>
              <a:effectLst>
                <a:outerShdw blurRad="190500" algn="tl" rotWithShape="0">
                  <a:srgbClr val="000000">
                    <a:alpha val="70000"/>
                  </a:srgbClr>
                </a:outerShdw>
              </a:effectLst>
            </p:spPr>
          </p:pic>
        </p:gr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575" y="149006"/>
              <a:ext cx="624650" cy="644181"/>
            </a:xfrm>
            <a:prstGeom prst="rect">
              <a:avLst/>
            </a:prstGeom>
          </p:spPr>
        </p:pic>
        <p:cxnSp>
          <p:nvCxnSpPr>
            <p:cNvPr id="11" name="Straight Connector 10"/>
            <p:cNvCxnSpPr/>
            <p:nvPr/>
          </p:nvCxnSpPr>
          <p:spPr>
            <a:xfrm>
              <a:off x="0" y="908664"/>
              <a:ext cx="12192000" cy="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1049070" y="140357"/>
            <a:ext cx="10948489" cy="663402"/>
          </a:xfrm>
          <a:prstGeom prst="rect">
            <a:avLst/>
          </a:prstGeom>
          <a:noFill/>
        </p:spPr>
        <p:txBody>
          <a:bodyPr wrap="square" rtlCol="0">
            <a:spAutoFit/>
          </a:bodyPr>
          <a:lstStyle/>
          <a:p>
            <a:r>
              <a:rPr lang="bg-BG" sz="3600" b="1" dirty="0">
                <a:solidFill>
                  <a:srgbClr val="1B7EB9"/>
                </a:solidFill>
                <a:latin typeface="Palatino Linotype" panose="02040502050505030304" pitchFamily="18" charset="0"/>
              </a:rPr>
              <a:t>Тематични карти</a:t>
            </a:r>
            <a:endParaRPr lang="bg-BG" sz="3600" b="1" dirty="0">
              <a:solidFill>
                <a:srgbClr val="1B7EB9"/>
              </a:solidFill>
              <a:latin typeface="Palatino Linotype" panose="02040502050505030304" pitchFamily="18" charset="0"/>
            </a:endParaRPr>
          </a:p>
        </p:txBody>
      </p:sp>
    </p:spTree>
    <p:extLst>
      <p:ext uri="{BB962C8B-B14F-4D97-AF65-F5344CB8AC3E}">
        <p14:creationId xmlns:p14="http://schemas.microsoft.com/office/powerpoint/2010/main" val="40515341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149006"/>
            <a:ext cx="12192000" cy="6107698"/>
            <a:chOff x="0" y="149006"/>
            <a:chExt cx="12192000" cy="6107698"/>
          </a:xfrm>
        </p:grpSpPr>
        <p:sp>
          <p:nvSpPr>
            <p:cNvPr id="2" name="TextBox 1"/>
            <p:cNvSpPr txBox="1"/>
            <p:nvPr/>
          </p:nvSpPr>
          <p:spPr>
            <a:xfrm>
              <a:off x="161575" y="932169"/>
              <a:ext cx="8447642" cy="5324535"/>
            </a:xfrm>
            <a:prstGeom prst="rect">
              <a:avLst/>
            </a:prstGeom>
            <a:noFill/>
          </p:spPr>
          <p:txBody>
            <a:bodyPr wrap="square" rtlCol="0">
              <a:spAutoFit/>
            </a:bodyPr>
            <a:lstStyle/>
            <a:p>
              <a:r>
                <a:rPr lang="bg-BG" sz="2800" b="1" dirty="0">
                  <a:solidFill>
                    <a:schemeClr val="tx1">
                      <a:lumMod val="65000"/>
                      <a:lumOff val="35000"/>
                    </a:schemeClr>
                  </a:solidFill>
                  <a:latin typeface="Palatino Linotype" panose="02040502050505030304" pitchFamily="18" charset="0"/>
                </a:rPr>
                <a:t>Скици</a:t>
              </a:r>
              <a:endParaRPr lang="en-US" sz="2800" b="1" dirty="0">
                <a:solidFill>
                  <a:schemeClr val="tx1">
                    <a:lumMod val="65000"/>
                    <a:lumOff val="35000"/>
                  </a:schemeClr>
                </a:solidFill>
                <a:latin typeface="Palatino Linotype" panose="02040502050505030304" pitchFamily="18" charset="0"/>
              </a:endParaRPr>
            </a:p>
            <a:p>
              <a:pPr marL="600030" lvl="1" indent="-257156">
                <a:buFont typeface="Wingdings" panose="05000000000000000000" pitchFamily="2" charset="2"/>
                <a:buChar char="§"/>
              </a:pPr>
              <a:r>
                <a:rPr lang="ru-RU" sz="2400" dirty="0">
                  <a:solidFill>
                    <a:schemeClr val="tx1">
                      <a:lumMod val="65000"/>
                      <a:lumOff val="35000"/>
                    </a:schemeClr>
                  </a:solidFill>
                  <a:latin typeface="Palatino Linotype" panose="02040502050505030304" pitchFamily="18" charset="0"/>
                </a:rPr>
                <a:t>Реперен карнет</a:t>
              </a:r>
            </a:p>
            <a:p>
              <a:pPr marL="600030" lvl="1" indent="-257156">
                <a:buFont typeface="Wingdings" panose="05000000000000000000" pitchFamily="2" charset="2"/>
                <a:buChar char="§"/>
              </a:pPr>
              <a:r>
                <a:rPr lang="bg-BG" sz="2400" dirty="0">
                  <a:solidFill>
                    <a:schemeClr val="tx1">
                      <a:lumMod val="65000"/>
                      <a:lumOff val="35000"/>
                    </a:schemeClr>
                  </a:solidFill>
                  <a:latin typeface="Palatino Linotype" panose="02040502050505030304" pitchFamily="18" charset="0"/>
                </a:rPr>
                <a:t>Скица на имот с регулация</a:t>
              </a:r>
            </a:p>
            <a:p>
              <a:pPr marL="600030" lvl="1" indent="-257156">
                <a:buFont typeface="Wingdings" panose="05000000000000000000" pitchFamily="2" charset="2"/>
                <a:buChar char="§"/>
              </a:pPr>
              <a:r>
                <a:rPr lang="ru-RU" sz="2400" dirty="0">
                  <a:solidFill>
                    <a:schemeClr val="tx1">
                      <a:lumMod val="65000"/>
                      <a:lumOff val="35000"/>
                    </a:schemeClr>
                  </a:solidFill>
                  <a:latin typeface="Palatino Linotype" panose="02040502050505030304" pitchFamily="18" charset="0"/>
                </a:rPr>
                <a:t>Скица на сграда</a:t>
              </a:r>
            </a:p>
            <a:p>
              <a:pPr marL="600030" lvl="1" indent="-257156">
                <a:buFont typeface="Wingdings" panose="05000000000000000000" pitchFamily="2" charset="2"/>
                <a:buChar char="§"/>
              </a:pPr>
              <a:r>
                <a:rPr lang="ru-RU" sz="2400" dirty="0">
                  <a:solidFill>
                    <a:schemeClr val="tx1">
                      <a:lumMod val="65000"/>
                      <a:lumOff val="35000"/>
                    </a:schemeClr>
                  </a:solidFill>
                  <a:latin typeface="Palatino Linotype" panose="02040502050505030304" pitchFamily="18" charset="0"/>
                </a:rPr>
                <a:t>Скица на поземлен имот</a:t>
              </a:r>
            </a:p>
            <a:p>
              <a:pPr marL="600030" lvl="1" indent="-257156">
                <a:buFont typeface="Wingdings" panose="05000000000000000000" pitchFamily="2" charset="2"/>
                <a:buChar char="§"/>
              </a:pPr>
              <a:r>
                <a:rPr lang="ru-RU" sz="2400" dirty="0">
                  <a:solidFill>
                    <a:schemeClr val="tx1">
                      <a:lumMod val="65000"/>
                      <a:lumOff val="35000"/>
                    </a:schemeClr>
                  </a:solidFill>
                  <a:latin typeface="Palatino Linotype" panose="02040502050505030304" pitchFamily="18" charset="0"/>
                </a:rPr>
                <a:t>Скица по </a:t>
              </a:r>
              <a:r>
                <a:rPr lang="ru-RU" sz="2400" dirty="0">
                  <a:solidFill>
                    <a:schemeClr val="tx1">
                      <a:lumMod val="65000"/>
                      <a:lumOff val="35000"/>
                    </a:schemeClr>
                  </a:solidFill>
                  <a:latin typeface="Palatino Linotype" panose="02040502050505030304" pitchFamily="18" charset="0"/>
                </a:rPr>
                <a:t>Парагаф </a:t>
              </a:r>
              <a:r>
                <a:rPr lang="ru-RU" sz="2400" dirty="0">
                  <a:solidFill>
                    <a:schemeClr val="tx1">
                      <a:lumMod val="65000"/>
                      <a:lumOff val="35000"/>
                    </a:schemeClr>
                  </a:solidFill>
                  <a:latin typeface="Palatino Linotype" panose="02040502050505030304" pitchFamily="18" charset="0"/>
                </a:rPr>
                <a:t>4</a:t>
              </a:r>
            </a:p>
            <a:p>
              <a:pPr marL="600030" lvl="1" indent="-257156">
                <a:buFont typeface="Wingdings" panose="05000000000000000000" pitchFamily="2" charset="2"/>
                <a:buChar char="§"/>
              </a:pPr>
              <a:r>
                <a:rPr lang="ru-RU" sz="2400" dirty="0">
                  <a:solidFill>
                    <a:schemeClr val="tx1">
                      <a:lumMod val="65000"/>
                      <a:lumOff val="35000"/>
                    </a:schemeClr>
                  </a:solidFill>
                  <a:latin typeface="Palatino Linotype" panose="02040502050505030304" pitchFamily="18" charset="0"/>
                </a:rPr>
                <a:t>и много </a:t>
              </a:r>
              <a:r>
                <a:rPr lang="ru-RU" sz="2400" dirty="0">
                  <a:solidFill>
                    <a:schemeClr val="tx1">
                      <a:lumMod val="65000"/>
                      <a:lumOff val="35000"/>
                    </a:schemeClr>
                  </a:solidFill>
                  <a:latin typeface="Palatino Linotype" panose="02040502050505030304" pitchFamily="18" charset="0"/>
                </a:rPr>
                <a:t>други</a:t>
              </a:r>
            </a:p>
            <a:p>
              <a:pPr marL="600030" lvl="1" indent="-257156">
                <a:buFont typeface="Wingdings" panose="05000000000000000000" pitchFamily="2" charset="2"/>
                <a:buChar char="§"/>
              </a:pPr>
              <a:endParaRPr lang="ru-RU" sz="2400" dirty="0">
                <a:solidFill>
                  <a:schemeClr val="tx1">
                    <a:lumMod val="65000"/>
                    <a:lumOff val="35000"/>
                  </a:schemeClr>
                </a:solidFill>
                <a:latin typeface="Palatino Linotype" panose="02040502050505030304" pitchFamily="18" charset="0"/>
              </a:endParaRPr>
            </a:p>
            <a:p>
              <a:r>
                <a:rPr lang="bg-BG" sz="2400" b="1" dirty="0">
                  <a:solidFill>
                    <a:schemeClr val="tx1">
                      <a:lumMod val="65000"/>
                      <a:lumOff val="35000"/>
                    </a:schemeClr>
                  </a:solidFill>
                  <a:latin typeface="Palatino Linotype" panose="02040502050505030304" pitchFamily="18" charset="0"/>
                </a:rPr>
                <a:t>Справки</a:t>
              </a:r>
            </a:p>
            <a:p>
              <a:pPr marL="600030" lvl="1" indent="-257156">
                <a:buFont typeface="Wingdings" panose="05000000000000000000" pitchFamily="2" charset="2"/>
                <a:buChar char="§"/>
              </a:pPr>
              <a:r>
                <a:rPr lang="bg-BG" sz="2400" dirty="0">
                  <a:solidFill>
                    <a:schemeClr val="tx1">
                      <a:lumMod val="65000"/>
                      <a:lumOff val="35000"/>
                    </a:schemeClr>
                  </a:solidFill>
                  <a:latin typeface="Palatino Linotype" panose="02040502050505030304" pitchFamily="18" charset="0"/>
                </a:rPr>
                <a:t>Справка по </a:t>
              </a:r>
              <a:r>
                <a:rPr lang="bg-BG" sz="2400" dirty="0">
                  <a:solidFill>
                    <a:schemeClr val="tx1">
                      <a:lumMod val="65000"/>
                      <a:lumOff val="35000"/>
                    </a:schemeClr>
                  </a:solidFill>
                  <a:latin typeface="Palatino Linotype" panose="02040502050505030304" pitchFamily="18" charset="0"/>
                </a:rPr>
                <a:t>Параграф </a:t>
              </a:r>
              <a:r>
                <a:rPr lang="bg-BG" sz="2400" dirty="0">
                  <a:solidFill>
                    <a:schemeClr val="tx1">
                      <a:lumMod val="65000"/>
                      <a:lumOff val="35000"/>
                    </a:schemeClr>
                  </a:solidFill>
                  <a:latin typeface="Palatino Linotype" panose="02040502050505030304" pitchFamily="18" charset="0"/>
                </a:rPr>
                <a:t>4</a:t>
              </a:r>
            </a:p>
            <a:p>
              <a:pPr marL="600030" lvl="1" indent="-257156">
                <a:buFont typeface="Wingdings" panose="05000000000000000000" pitchFamily="2" charset="2"/>
                <a:buChar char="§"/>
              </a:pPr>
              <a:r>
                <a:rPr lang="bg-BG" sz="2400" dirty="0">
                  <a:solidFill>
                    <a:schemeClr val="tx1">
                      <a:lumMod val="65000"/>
                      <a:lumOff val="35000"/>
                    </a:schemeClr>
                  </a:solidFill>
                  <a:latin typeface="Palatino Linotype" panose="02040502050505030304" pitchFamily="18" charset="0"/>
                </a:rPr>
                <a:t>По данни от </a:t>
              </a:r>
              <a:r>
                <a:rPr lang="en-US" sz="2400" dirty="0">
                  <a:solidFill>
                    <a:schemeClr val="tx1">
                      <a:lumMod val="65000"/>
                      <a:lumOff val="35000"/>
                    </a:schemeClr>
                  </a:solidFill>
                  <a:latin typeface="Palatino Linotype" panose="02040502050505030304" pitchFamily="18" charset="0"/>
                </a:rPr>
                <a:t>Pad</a:t>
              </a:r>
            </a:p>
            <a:p>
              <a:pPr marL="600030" lvl="1" indent="-257156">
                <a:buFont typeface="Wingdings" panose="05000000000000000000" pitchFamily="2" charset="2"/>
                <a:buChar char="§"/>
              </a:pPr>
              <a:r>
                <a:rPr lang="bg-BG" sz="2400" dirty="0">
                  <a:solidFill>
                    <a:schemeClr val="tx1">
                      <a:lumMod val="65000"/>
                      <a:lumOff val="35000"/>
                    </a:schemeClr>
                  </a:solidFill>
                  <a:latin typeface="Palatino Linotype" panose="02040502050505030304" pitchFamily="18" charset="0"/>
                </a:rPr>
                <a:t>Кадастрален регистър</a:t>
              </a:r>
              <a:r>
                <a:rPr lang="bg-BG" sz="2400" b="1" dirty="0">
                  <a:solidFill>
                    <a:schemeClr val="tx1">
                      <a:lumMod val="65000"/>
                      <a:lumOff val="35000"/>
                    </a:schemeClr>
                  </a:solidFill>
                  <a:latin typeface="Palatino Linotype" panose="02040502050505030304" pitchFamily="18" charset="0"/>
                </a:rPr>
                <a:t> </a:t>
              </a:r>
              <a:r>
                <a:rPr lang="ru-RU" sz="2400" dirty="0">
                  <a:solidFill>
                    <a:schemeClr val="tx1">
                      <a:lumMod val="65000"/>
                      <a:lumOff val="35000"/>
                    </a:schemeClr>
                  </a:solidFill>
                  <a:latin typeface="Palatino Linotype" panose="02040502050505030304" pitchFamily="18" charset="0"/>
                </a:rPr>
                <a:t>	</a:t>
              </a:r>
            </a:p>
            <a:p>
              <a:pPr marL="600030" lvl="1" indent="-257156">
                <a:buFont typeface="Wingdings" panose="05000000000000000000" pitchFamily="2" charset="2"/>
                <a:buChar char="§"/>
              </a:pPr>
              <a:r>
                <a:rPr lang="ru-RU" sz="2400" dirty="0">
                  <a:solidFill>
                    <a:schemeClr val="tx1">
                      <a:lumMod val="65000"/>
                      <a:lumOff val="35000"/>
                    </a:schemeClr>
                  </a:solidFill>
                  <a:latin typeface="Palatino Linotype" panose="02040502050505030304" pitchFamily="18" charset="0"/>
                </a:rPr>
                <a:t>Историческа справка</a:t>
              </a:r>
            </a:p>
            <a:p>
              <a:pPr marL="600030" lvl="1" indent="-257156">
                <a:buFont typeface="Wingdings" panose="05000000000000000000" pitchFamily="2" charset="2"/>
                <a:buChar char="§"/>
              </a:pPr>
              <a:r>
                <a:rPr lang="ru-RU" sz="2400" dirty="0">
                  <a:solidFill>
                    <a:schemeClr val="tx1">
                      <a:lumMod val="65000"/>
                      <a:lumOff val="35000"/>
                    </a:schemeClr>
                  </a:solidFill>
                  <a:latin typeface="Palatino Linotype" panose="02040502050505030304" pitchFamily="18" charset="0"/>
                </a:rPr>
                <a:t>и много други</a:t>
              </a:r>
              <a:endParaRPr lang="bg-BG" sz="2800" b="1" dirty="0">
                <a:solidFill>
                  <a:schemeClr val="tx1">
                    <a:lumMod val="65000"/>
                    <a:lumOff val="35000"/>
                  </a:schemeClr>
                </a:solidFill>
                <a:latin typeface="Palatino Linotype" panose="02040502050505030304"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2514" y="1040735"/>
              <a:ext cx="3420024" cy="5207941"/>
            </a:xfrm>
            <a:prstGeom prst="rect">
              <a:avLst/>
            </a:prstGeom>
            <a:ln>
              <a:noFill/>
            </a:ln>
            <a:effectLst>
              <a:outerShdw blurRad="190500" algn="tl" rotWithShape="0">
                <a:srgbClr val="000000">
                  <a:alpha val="70000"/>
                </a:srgbClr>
              </a:outerShdw>
            </a:effec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575" y="149006"/>
              <a:ext cx="624650" cy="644181"/>
            </a:xfrm>
            <a:prstGeom prst="rect">
              <a:avLst/>
            </a:prstGeom>
          </p:spPr>
        </p:pic>
        <p:cxnSp>
          <p:nvCxnSpPr>
            <p:cNvPr id="10" name="Straight Connector 9"/>
            <p:cNvCxnSpPr/>
            <p:nvPr/>
          </p:nvCxnSpPr>
          <p:spPr>
            <a:xfrm>
              <a:off x="0" y="908664"/>
              <a:ext cx="12192000" cy="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a:off x="1049070" y="140357"/>
            <a:ext cx="10948489" cy="663402"/>
          </a:xfrm>
          <a:prstGeom prst="rect">
            <a:avLst/>
          </a:prstGeom>
          <a:noFill/>
        </p:spPr>
        <p:txBody>
          <a:bodyPr wrap="square" rtlCol="0">
            <a:spAutoFit/>
          </a:bodyPr>
          <a:lstStyle/>
          <a:p>
            <a:r>
              <a:rPr lang="bg-BG" sz="3600" b="1" dirty="0">
                <a:solidFill>
                  <a:srgbClr val="1B7EB9"/>
                </a:solidFill>
                <a:latin typeface="Palatino Linotype" panose="02040502050505030304" pitchFamily="18" charset="0"/>
              </a:rPr>
              <a:t>Скици и справки</a:t>
            </a:r>
            <a:endParaRPr lang="bg-BG" sz="3600" b="1" dirty="0">
              <a:solidFill>
                <a:srgbClr val="1B7EB9"/>
              </a:solidFill>
              <a:latin typeface="Palatino Linotype" panose="02040502050505030304" pitchFamily="18" charset="0"/>
            </a:endParaRPr>
          </a:p>
        </p:txBody>
      </p:sp>
    </p:spTree>
    <p:extLst>
      <p:ext uri="{BB962C8B-B14F-4D97-AF65-F5344CB8AC3E}">
        <p14:creationId xmlns:p14="http://schemas.microsoft.com/office/powerpoint/2010/main" val="23698464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149006"/>
            <a:ext cx="12192000" cy="5788950"/>
            <a:chOff x="0" y="149006"/>
            <a:chExt cx="12192000" cy="5788950"/>
          </a:xfrm>
        </p:grpSpPr>
        <p:sp>
          <p:nvSpPr>
            <p:cNvPr id="2" name="TextBox 1"/>
            <p:cNvSpPr txBox="1"/>
            <p:nvPr/>
          </p:nvSpPr>
          <p:spPr>
            <a:xfrm>
              <a:off x="161575" y="913504"/>
              <a:ext cx="4972334" cy="5024452"/>
            </a:xfrm>
            <a:prstGeom prst="rect">
              <a:avLst/>
            </a:prstGeom>
            <a:noFill/>
          </p:spPr>
          <p:txBody>
            <a:bodyPr wrap="square" rtlCol="0">
              <a:spAutoFit/>
            </a:bodyPr>
            <a:lstStyle/>
            <a:p>
              <a:r>
                <a:rPr lang="bg-BG" sz="2800" b="1" dirty="0">
                  <a:solidFill>
                    <a:schemeClr val="tx1">
                      <a:lumMod val="65000"/>
                      <a:lumOff val="35000"/>
                    </a:schemeClr>
                  </a:solidFill>
                  <a:latin typeface="Palatino Linotype" panose="02040502050505030304" pitchFamily="18" charset="0"/>
                </a:rPr>
                <a:t>Права за достъп</a:t>
              </a:r>
              <a:endParaRPr lang="en-US" sz="2800" b="1" dirty="0">
                <a:solidFill>
                  <a:schemeClr val="tx1">
                    <a:lumMod val="65000"/>
                    <a:lumOff val="35000"/>
                  </a:schemeClr>
                </a:solidFill>
                <a:latin typeface="Palatino Linotype" panose="02040502050505030304" pitchFamily="18" charset="0"/>
              </a:endParaRPr>
            </a:p>
            <a:p>
              <a:pPr marL="142830" indent="-257156">
                <a:buFont typeface="Wingdings" panose="05000000000000000000" pitchFamily="2" charset="2"/>
                <a:buChar char="§"/>
              </a:pPr>
              <a:r>
                <a:rPr lang="bg-BG" sz="2250" dirty="0">
                  <a:solidFill>
                    <a:schemeClr val="tx1">
                      <a:lumMod val="65000"/>
                      <a:lumOff val="35000"/>
                    </a:schemeClr>
                  </a:solidFill>
                  <a:latin typeface="Palatino Linotype" panose="02040502050505030304" pitchFamily="18" charset="0"/>
                </a:rPr>
                <a:t>Основни права за потребител</a:t>
              </a:r>
            </a:p>
            <a:p>
              <a:pPr marL="485705" lvl="1" indent="-257156">
                <a:buFont typeface="Arial" panose="020B0604020202020204" pitchFamily="34" charset="0"/>
                <a:buChar char="•"/>
              </a:pPr>
              <a:r>
                <a:rPr lang="bg-BG" sz="2250" dirty="0">
                  <a:solidFill>
                    <a:schemeClr val="tx1">
                      <a:lumMod val="65000"/>
                      <a:lumOff val="35000"/>
                    </a:schemeClr>
                  </a:solidFill>
                  <a:latin typeface="Palatino Linotype" panose="02040502050505030304" pitchFamily="18" charset="0"/>
                </a:rPr>
                <a:t>Създаване на нови карти</a:t>
              </a:r>
            </a:p>
            <a:p>
              <a:pPr marL="485705" lvl="1" indent="-257156">
                <a:buFont typeface="Arial" panose="020B0604020202020204" pitchFamily="34" charset="0"/>
                <a:buChar char="•"/>
              </a:pPr>
              <a:r>
                <a:rPr lang="bg-BG" sz="2250" dirty="0">
                  <a:solidFill>
                    <a:schemeClr val="tx1">
                      <a:lumMod val="65000"/>
                      <a:lumOff val="35000"/>
                    </a:schemeClr>
                  </a:solidFill>
                  <a:latin typeface="Palatino Linotype" panose="02040502050505030304" pitchFamily="18" charset="0"/>
                </a:rPr>
                <a:t>Виждане новите карти</a:t>
              </a:r>
            </a:p>
            <a:p>
              <a:pPr marL="485705" lvl="1" indent="-257156">
                <a:buFont typeface="Arial" panose="020B0604020202020204" pitchFamily="34" charset="0"/>
                <a:buChar char="•"/>
              </a:pPr>
              <a:r>
                <a:rPr lang="bg-BG" sz="2250" dirty="0">
                  <a:solidFill>
                    <a:schemeClr val="tx1">
                      <a:lumMod val="65000"/>
                      <a:lumOff val="35000"/>
                    </a:schemeClr>
                  </a:solidFill>
                  <a:latin typeface="Palatino Linotype" panose="02040502050505030304" pitchFamily="18" charset="0"/>
                </a:rPr>
                <a:t>Създаване на скици</a:t>
              </a:r>
            </a:p>
            <a:p>
              <a:pPr marL="485705" lvl="1" indent="-257156">
                <a:buFont typeface="Arial" panose="020B0604020202020204" pitchFamily="34" charset="0"/>
                <a:buChar char="•"/>
              </a:pPr>
              <a:r>
                <a:rPr lang="bg-BG" sz="2250" dirty="0">
                  <a:solidFill>
                    <a:schemeClr val="tx1">
                      <a:lumMod val="65000"/>
                      <a:lumOff val="35000"/>
                    </a:schemeClr>
                  </a:solidFill>
                  <a:latin typeface="Palatino Linotype" panose="02040502050505030304" pitchFamily="18" charset="0"/>
                </a:rPr>
                <a:t>Изпълняване на справки</a:t>
              </a:r>
            </a:p>
            <a:p>
              <a:pPr marL="485705" lvl="1" indent="-257156">
                <a:buFont typeface="Arial" panose="020B0604020202020204" pitchFamily="34" charset="0"/>
                <a:buChar char="•"/>
              </a:pPr>
              <a:r>
                <a:rPr lang="bg-BG" sz="2250" dirty="0">
                  <a:solidFill>
                    <a:schemeClr val="tx1">
                      <a:lumMod val="65000"/>
                      <a:lumOff val="35000"/>
                    </a:schemeClr>
                  </a:solidFill>
                  <a:latin typeface="Palatino Linotype" panose="02040502050505030304" pitchFamily="18" charset="0"/>
                </a:rPr>
                <a:t>Експортиране на данни</a:t>
              </a:r>
            </a:p>
            <a:p>
              <a:pPr marL="485705" lvl="1" indent="-257156">
                <a:buFont typeface="Arial" panose="020B0604020202020204" pitchFamily="34" charset="0"/>
                <a:buChar char="•"/>
              </a:pPr>
              <a:r>
                <a:rPr lang="bg-BG" sz="2250" dirty="0">
                  <a:solidFill>
                    <a:schemeClr val="tx1">
                      <a:lumMod val="65000"/>
                      <a:lumOff val="35000"/>
                    </a:schemeClr>
                  </a:solidFill>
                  <a:latin typeface="Palatino Linotype" panose="02040502050505030304" pitchFamily="18" charset="0"/>
                </a:rPr>
                <a:t>Инсталиране на </a:t>
              </a:r>
              <a:r>
                <a:rPr lang="bg-BG" sz="2250" dirty="0">
                  <a:solidFill>
                    <a:schemeClr val="tx1">
                      <a:lumMod val="65000"/>
                      <a:lumOff val="35000"/>
                    </a:schemeClr>
                  </a:solidFill>
                  <a:latin typeface="Palatino Linotype" panose="02040502050505030304" pitchFamily="18" charset="0"/>
                </a:rPr>
                <a:t>разширения</a:t>
              </a:r>
              <a:endParaRPr lang="en-US" sz="2250" dirty="0">
                <a:solidFill>
                  <a:schemeClr val="tx1">
                    <a:lumMod val="65000"/>
                    <a:lumOff val="35000"/>
                  </a:schemeClr>
                </a:solidFill>
                <a:latin typeface="Palatino Linotype" panose="02040502050505030304" pitchFamily="18" charset="0"/>
              </a:endParaRPr>
            </a:p>
            <a:p>
              <a:pPr marL="228549" lvl="1"/>
              <a:endParaRPr lang="bg-BG" sz="2250" dirty="0">
                <a:solidFill>
                  <a:schemeClr val="tx1">
                    <a:lumMod val="65000"/>
                    <a:lumOff val="35000"/>
                  </a:schemeClr>
                </a:solidFill>
                <a:latin typeface="Palatino Linotype" panose="02040502050505030304" pitchFamily="18" charset="0"/>
              </a:endParaRPr>
            </a:p>
            <a:p>
              <a:pPr marL="142830" indent="-257156">
                <a:buFont typeface="Wingdings" panose="05000000000000000000" pitchFamily="2" charset="2"/>
                <a:buChar char="§"/>
              </a:pPr>
              <a:r>
                <a:rPr lang="bg-BG" sz="2250" dirty="0">
                  <a:solidFill>
                    <a:schemeClr val="tx1">
                      <a:lumMod val="65000"/>
                      <a:lumOff val="35000"/>
                    </a:schemeClr>
                  </a:solidFill>
                  <a:latin typeface="Palatino Linotype" panose="02040502050505030304" pitchFamily="18" charset="0"/>
                </a:rPr>
                <a:t>Права за слой</a:t>
              </a:r>
            </a:p>
            <a:p>
              <a:pPr marL="485705" lvl="1" indent="-257156">
                <a:buFont typeface="Arial" panose="020B0604020202020204" pitchFamily="34" charset="0"/>
                <a:buChar char="•"/>
              </a:pPr>
              <a:r>
                <a:rPr lang="ru-RU" sz="2250" dirty="0">
                  <a:solidFill>
                    <a:schemeClr val="tx1">
                      <a:lumMod val="65000"/>
                      <a:lumOff val="35000"/>
                    </a:schemeClr>
                  </a:solidFill>
                  <a:latin typeface="Palatino Linotype" panose="02040502050505030304" pitchFamily="18" charset="0"/>
                </a:rPr>
                <a:t>Видим</a:t>
              </a:r>
            </a:p>
            <a:p>
              <a:pPr marL="485705" lvl="1" indent="-257156">
                <a:buFont typeface="Arial" panose="020B0604020202020204" pitchFamily="34" charset="0"/>
                <a:buChar char="•"/>
              </a:pPr>
              <a:r>
                <a:rPr lang="ru-RU" sz="2250" dirty="0">
                  <a:solidFill>
                    <a:schemeClr val="tx1">
                      <a:lumMod val="65000"/>
                      <a:lumOff val="35000"/>
                    </a:schemeClr>
                  </a:solidFill>
                  <a:latin typeface="Palatino Linotype" panose="02040502050505030304" pitchFamily="18" charset="0"/>
                </a:rPr>
                <a:t>Избираем</a:t>
              </a:r>
            </a:p>
            <a:p>
              <a:pPr marL="485705" lvl="1" indent="-257156">
                <a:buFont typeface="Arial" panose="020B0604020202020204" pitchFamily="34" charset="0"/>
                <a:buChar char="•"/>
              </a:pPr>
              <a:r>
                <a:rPr lang="ru-RU" sz="2250" dirty="0">
                  <a:solidFill>
                    <a:schemeClr val="tx1">
                      <a:lumMod val="65000"/>
                      <a:lumOff val="35000"/>
                    </a:schemeClr>
                  </a:solidFill>
                  <a:latin typeface="Palatino Linotype" panose="02040502050505030304" pitchFamily="18" charset="0"/>
                </a:rPr>
                <a:t>Редактиране на графика</a:t>
              </a:r>
            </a:p>
            <a:p>
              <a:pPr marL="485705" lvl="1" indent="-257156">
                <a:buFont typeface="Arial" panose="020B0604020202020204" pitchFamily="34" charset="0"/>
                <a:buChar char="•"/>
              </a:pPr>
              <a:r>
                <a:rPr lang="ru-RU" sz="2250" dirty="0">
                  <a:solidFill>
                    <a:schemeClr val="tx1">
                      <a:lumMod val="65000"/>
                      <a:lumOff val="35000"/>
                    </a:schemeClr>
                  </a:solidFill>
                  <a:latin typeface="Palatino Linotype" panose="02040502050505030304" pitchFamily="18" charset="0"/>
                </a:rPr>
                <a:t>Редактиране на текстови данни</a:t>
              </a:r>
              <a:endParaRPr lang="bg-BG" sz="2250" b="1" dirty="0">
                <a:solidFill>
                  <a:schemeClr val="tx1">
                    <a:lumMod val="65000"/>
                    <a:lumOff val="35000"/>
                  </a:schemeClr>
                </a:solidFill>
                <a:latin typeface="Palatino Linotype" panose="0204050205050503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6560" y="1197486"/>
              <a:ext cx="6055688" cy="4740470"/>
            </a:xfrm>
            <a:prstGeom prst="rect">
              <a:avLst/>
            </a:prstGeom>
            <a:ln>
              <a:noFill/>
            </a:ln>
            <a:effectLst>
              <a:outerShdw blurRad="190500" algn="tl" rotWithShape="0">
                <a:srgbClr val="000000">
                  <a:alpha val="70000"/>
                </a:srgbClr>
              </a:outerShdw>
            </a:effec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575" y="149006"/>
              <a:ext cx="624650" cy="644181"/>
            </a:xfrm>
            <a:prstGeom prst="rect">
              <a:avLst/>
            </a:prstGeom>
          </p:spPr>
        </p:pic>
        <p:cxnSp>
          <p:nvCxnSpPr>
            <p:cNvPr id="11" name="Straight Connector 10"/>
            <p:cNvCxnSpPr/>
            <p:nvPr/>
          </p:nvCxnSpPr>
          <p:spPr>
            <a:xfrm>
              <a:off x="0" y="908664"/>
              <a:ext cx="12192000" cy="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1049070" y="140357"/>
            <a:ext cx="10948489" cy="663402"/>
          </a:xfrm>
          <a:prstGeom prst="rect">
            <a:avLst/>
          </a:prstGeom>
          <a:noFill/>
        </p:spPr>
        <p:txBody>
          <a:bodyPr wrap="square" rtlCol="0">
            <a:spAutoFit/>
          </a:bodyPr>
          <a:lstStyle/>
          <a:p>
            <a:r>
              <a:rPr lang="bg-BG" sz="3600" b="1" dirty="0">
                <a:solidFill>
                  <a:srgbClr val="1B7EB9"/>
                </a:solidFill>
                <a:latin typeface="Palatino Linotype" panose="02040502050505030304" pitchFamily="18" charset="0"/>
              </a:rPr>
              <a:t>Потребители и права</a:t>
            </a:r>
            <a:endParaRPr lang="bg-BG" sz="3600" b="1" dirty="0">
              <a:solidFill>
                <a:srgbClr val="1B7EB9"/>
              </a:solidFill>
              <a:latin typeface="Palatino Linotype" panose="02040502050505030304" pitchFamily="18" charset="0"/>
            </a:endParaRPr>
          </a:p>
        </p:txBody>
      </p:sp>
    </p:spTree>
    <p:extLst>
      <p:ext uri="{BB962C8B-B14F-4D97-AF65-F5344CB8AC3E}">
        <p14:creationId xmlns:p14="http://schemas.microsoft.com/office/powerpoint/2010/main" val="862336453"/>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5635</TotalTime>
  <Words>2503</Words>
  <Application>Microsoft Office PowerPoint</Application>
  <PresentationFormat>Widescreen</PresentationFormat>
  <Paragraphs>222</Paragraphs>
  <Slides>19</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Calibri Light</vt:lpstr>
      <vt:lpstr>Engravers MT</vt:lpstr>
      <vt:lpstr>Palatino Linotype</vt:lpstr>
      <vt:lpstr>Wingdings</vt:lpstr>
      <vt:lpstr>Wingdings 3</vt:lpstr>
      <vt:lpstr>Retrospect</vt:lpstr>
      <vt:lpstr>Контролиране на дейностите по чистотата с Акстър ГИС</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ilia</dc:creator>
  <cp:lastModifiedBy>ilia</cp:lastModifiedBy>
  <cp:revision>272</cp:revision>
  <dcterms:created xsi:type="dcterms:W3CDTF">2019-02-25T11:34:10Z</dcterms:created>
  <dcterms:modified xsi:type="dcterms:W3CDTF">2019-03-06T08:54:14Z</dcterms:modified>
</cp:coreProperties>
</file>