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434" r:id="rId1"/>
  </p:sldMasterIdLst>
  <p:notesMasterIdLst>
    <p:notesMasterId r:id="rId22"/>
  </p:notesMasterIdLst>
  <p:handoutMasterIdLst>
    <p:handoutMasterId r:id="rId23"/>
  </p:handoutMasterIdLst>
  <p:sldIdLst>
    <p:sldId id="550" r:id="rId2"/>
    <p:sldId id="552" r:id="rId3"/>
    <p:sldId id="569" r:id="rId4"/>
    <p:sldId id="553" r:id="rId5"/>
    <p:sldId id="570" r:id="rId6"/>
    <p:sldId id="568" r:id="rId7"/>
    <p:sldId id="573" r:id="rId8"/>
    <p:sldId id="574" r:id="rId9"/>
    <p:sldId id="571" r:id="rId10"/>
    <p:sldId id="575" r:id="rId11"/>
    <p:sldId id="577" r:id="rId12"/>
    <p:sldId id="579" r:id="rId13"/>
    <p:sldId id="580" r:id="rId14"/>
    <p:sldId id="586" r:id="rId15"/>
    <p:sldId id="581" r:id="rId16"/>
    <p:sldId id="582" r:id="rId17"/>
    <p:sldId id="578" r:id="rId18"/>
    <p:sldId id="583" r:id="rId19"/>
    <p:sldId id="585" r:id="rId20"/>
    <p:sldId id="5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3C6"/>
    <a:srgbClr val="007CBE"/>
    <a:srgbClr val="4F4F4F"/>
    <a:srgbClr val="F8F8F8"/>
    <a:srgbClr val="F5F5F5"/>
    <a:srgbClr val="D9FD67"/>
    <a:srgbClr val="1E768C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5" autoAdjust="0"/>
    <p:restoredTop sz="85479" autoAdjust="0"/>
  </p:normalViewPr>
  <p:slideViewPr>
    <p:cSldViewPr>
      <p:cViewPr varScale="1">
        <p:scale>
          <a:sx n="81" d="100"/>
          <a:sy n="81" d="100"/>
        </p:scale>
        <p:origin x="94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FB9711C-94AF-4C53-99E7-B83EC98DE00E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85364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F4391E8-EF25-49A6-A781-AD7389D89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1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en-US" dirty="0" smtClean="0">
                <a:latin typeface="Arial" panose="020B0604020202020204" pitchFamily="34" charset="0"/>
              </a:rPr>
              <a:t>Хората, които използват нашите продукти ни познават, а другите сигурно са чували за нас.</a:t>
            </a:r>
          </a:p>
          <a:p>
            <a:r>
              <a:rPr lang="bg-BG" altLang="en-US" dirty="0" smtClean="0">
                <a:latin typeface="Arial" panose="020B0604020202020204" pitchFamily="34" charset="0"/>
              </a:rPr>
              <a:t>Имаме софтуерни продукти в 153 общини, 12 области и 20 ведомства, включващи агенции, министерства, електроразпределителни дружества и Администрацията на Президентът на Република България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391E8-EF25-49A6-A781-AD7389D893E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6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b="1" u="sng" dirty="0" smtClean="0"/>
              <a:t>BackOffice:</a:t>
            </a:r>
            <a:endParaRPr lang="bg-BG" b="1" u="sng" dirty="0" smtClean="0"/>
          </a:p>
          <a:p>
            <a:pPr defTabSz="914400">
              <a:defRPr/>
            </a:pPr>
            <a:endParaRPr lang="en-US" u="sng" dirty="0" smtClean="0"/>
          </a:p>
          <a:p>
            <a:pPr defTabSz="914400">
              <a:defRPr/>
            </a:pPr>
            <a:endParaRPr lang="bg-BG" dirty="0" smtClean="0"/>
          </a:p>
          <a:p>
            <a:pPr defTabSz="914400">
              <a:defRPr/>
            </a:pPr>
            <a:endParaRPr lang="bg-BG" dirty="0" smtClean="0"/>
          </a:p>
          <a:p>
            <a:pPr defTabSz="914400">
              <a:defRPr/>
            </a:pPr>
            <a:r>
              <a:rPr lang="bg-BG" b="1" u="sng" dirty="0" smtClean="0"/>
              <a:t>ГИС:</a:t>
            </a:r>
          </a:p>
          <a:p>
            <a:pPr defTabSz="914400">
              <a:defRPr/>
            </a:pPr>
            <a:r>
              <a:rPr lang="bg-BG" dirty="0" smtClean="0"/>
              <a:t>Предоставяме решения за управление на ГИС-а на администрациите.</a:t>
            </a:r>
          </a:p>
          <a:p>
            <a:pPr defTabSz="914400">
              <a:defRPr/>
            </a:pPr>
            <a:endParaRPr lang="bg-BG" dirty="0" smtClean="0"/>
          </a:p>
          <a:p>
            <a:pPr defTabSz="914400">
              <a:defRPr/>
            </a:pPr>
            <a:r>
              <a:rPr lang="bg-BG" b="1" u="sng" dirty="0" smtClean="0"/>
              <a:t>ФРОНТ</a:t>
            </a:r>
          </a:p>
          <a:p>
            <a:pPr defTabSz="914400">
              <a:defRPr/>
            </a:pPr>
            <a:r>
              <a:rPr lang="bg-BG" dirty="0" smtClean="0"/>
              <a:t>ЗА ФРОНТ офисът предлагаме система за управление на документооборота и решения за подписване на електронни документи, вътре в администрацията</a:t>
            </a:r>
          </a:p>
          <a:p>
            <a:pPr defTabSz="914400">
              <a:defRPr/>
            </a:pPr>
            <a:endParaRPr lang="bg-BG" dirty="0" smtClean="0"/>
          </a:p>
          <a:p>
            <a:pPr defTabSz="914400">
              <a:defRPr/>
            </a:pPr>
            <a:r>
              <a:rPr lang="bg-BG" b="1" u="sng" dirty="0" smtClean="0"/>
              <a:t>Администриране</a:t>
            </a:r>
          </a:p>
          <a:p>
            <a:pPr defTabSz="914400">
              <a:defRPr/>
            </a:pPr>
            <a:r>
              <a:rPr lang="bg-BG" dirty="0" smtClean="0"/>
              <a:t>Тъй като се грижим за цялостното осигуряване на администрацията, предлагаме системи за </a:t>
            </a:r>
            <a:r>
              <a:rPr lang="bg-BG" dirty="0" err="1" smtClean="0"/>
              <a:t>администрирране</a:t>
            </a:r>
            <a:r>
              <a:rPr lang="bg-BG" dirty="0" smtClean="0"/>
              <a:t> и сигурност на данните.</a:t>
            </a:r>
          </a:p>
          <a:p>
            <a:pPr defTabSz="914400">
              <a:defRPr/>
            </a:pPr>
            <a:endParaRPr lang="bg-BG" dirty="0" smtClean="0"/>
          </a:p>
          <a:p>
            <a:pPr defTabSz="914400">
              <a:defRPr/>
            </a:pPr>
            <a:r>
              <a:rPr lang="bg-BG" b="1" u="sng" dirty="0" smtClean="0"/>
              <a:t>Уеб</a:t>
            </a:r>
          </a:p>
          <a:p>
            <a:pPr defTabSz="914400">
              <a:defRPr/>
            </a:pPr>
            <a:r>
              <a:rPr lang="bg-BG" dirty="0" smtClean="0"/>
              <a:t>Имаме широк набор от уеб решения, включващи, уеб деловодна справка, публикуване на публичните регистри от системите </a:t>
            </a:r>
            <a:r>
              <a:rPr lang="bg-BG" dirty="0" err="1" smtClean="0"/>
              <a:t>Акстър</a:t>
            </a:r>
            <a:r>
              <a:rPr lang="bg-BG" dirty="0" smtClean="0"/>
              <a:t>, Уеб базиран </a:t>
            </a:r>
            <a:r>
              <a:rPr lang="bg-BG" dirty="0" err="1" smtClean="0"/>
              <a:t>гис</a:t>
            </a:r>
            <a:r>
              <a:rPr lang="bg-BG" dirty="0" smtClean="0"/>
              <a:t>, Система за изпращане на кратки текстови съобщения, Уеб портал на администрацията.</a:t>
            </a:r>
          </a:p>
          <a:p>
            <a:pPr defTabSz="914400">
              <a:defRPr/>
            </a:pPr>
            <a:r>
              <a:rPr lang="bg-BG" dirty="0" smtClean="0"/>
              <a:t>Предлагаме решение за включване на кметствата на общината в цялостния документооборот. Система за известяване на служителите по различни канали.</a:t>
            </a:r>
          </a:p>
          <a:p>
            <a:pPr defTabSz="914400">
              <a:defRPr/>
            </a:pPr>
            <a:endParaRPr lang="bg-BG" dirty="0" smtClean="0"/>
          </a:p>
          <a:p>
            <a:pPr defTabSz="914400">
              <a:defRPr/>
            </a:pPr>
            <a:r>
              <a:rPr lang="bg-BG" dirty="0" smtClean="0"/>
              <a:t>Уеб административни услуги за гражданите и бизнеса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391E8-EF25-49A6-A781-AD7389D893E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6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577BC-909B-43FA-A81C-45343DEFC9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258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182C-5E62-4C81-A5E8-D5E030BF9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9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182C-5E62-4C81-A5E8-D5E030BF9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8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014E8-C293-4BD3-B7B8-15CDBF32A3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521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182C-5E62-4C81-A5E8-D5E030BF9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3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182C-5E62-4C81-A5E8-D5E030BF9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5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182C-5E62-4C81-A5E8-D5E030BF9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9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182C-5E62-4C81-A5E8-D5E030BF9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4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3B5B6-9297-4B5F-8B8F-FC97E2E75E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65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182C-5E62-4C81-A5E8-D5E030BF9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3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9182C-5E62-4C81-A5E8-D5E030BF9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89182C-5E62-4C81-A5E8-D5E030BF9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0" descr="acstre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1557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443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094688" cy="5228229"/>
            <a:chOff x="0" y="0"/>
            <a:chExt cx="9094688" cy="5228229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094688" cy="1277809"/>
              <a:chOff x="0" y="0"/>
              <a:chExt cx="9094688" cy="1277809"/>
            </a:xfrm>
          </p:grpSpPr>
          <p:pic>
            <p:nvPicPr>
              <p:cNvPr id="2" name="Picture 11" descr="banne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8129488" cy="1277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14" descr="2M-TP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29488" y="44624"/>
                <a:ext cx="965200" cy="1233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0" y="1356884"/>
              <a:ext cx="909468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bg-BG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anose="02040502050505030304" pitchFamily="18" charset="0"/>
                </a:rPr>
                <a:t>ТЕХНИЧЕСКИ УНИВЕРСИТЕТ – </a:t>
              </a:r>
              <a:r>
                <a:rPr lang="bg-BG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anose="02040502050505030304" pitchFamily="18" charset="0"/>
                </a:rPr>
                <a:t>СОФИЯ  </a:t>
              </a:r>
              <a:r>
                <a:rPr lang="en-US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anose="02040502050505030304" pitchFamily="18" charset="0"/>
                </a:rPr>
                <a:t> •   </a:t>
              </a:r>
              <a:r>
                <a:rPr lang="bg-BG" sz="1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anose="02040502050505030304" pitchFamily="18" charset="0"/>
                </a:rPr>
                <a:t>СОФТУЕРНА </a:t>
              </a:r>
              <a:r>
                <a:rPr lang="bg-BG" sz="1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anose="02040502050505030304" pitchFamily="18" charset="0"/>
                </a:rPr>
                <a:t>ГРУПА АКСТЪР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59532" y="2406096"/>
              <a:ext cx="8496944" cy="2822133"/>
              <a:chOff x="359532" y="2406096"/>
              <a:chExt cx="8496944" cy="2822133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59532" y="2406096"/>
                <a:ext cx="8496944" cy="282213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7544" y="2708920"/>
                <a:ext cx="828092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</a:rPr>
                  <a:t>Визия и реализация на</a:t>
                </a:r>
              </a:p>
              <a:p>
                <a:pPr algn="ctr"/>
                <a:r>
                  <a:rPr lang="bg-BG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</a:rPr>
                  <a:t>електронна </a:t>
                </a:r>
                <a:r>
                  <a:rPr lang="bg-BG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</a:rPr>
                  <a:t>платформа </a:t>
                </a:r>
                <a:endParaRPr lang="bg-BG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</a:endParaRPr>
              </a:p>
              <a:p>
                <a:pPr algn="ctr"/>
                <a:r>
                  <a:rPr lang="bg-BG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</a:rPr>
                  <a:t>„Умно гражданство</a:t>
                </a:r>
                <a:r>
                  <a:rPr lang="bg-BG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</a:rPr>
                  <a:t>“</a:t>
                </a:r>
                <a:endParaRPr lang="bg-BG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4628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138817"/>
            <a:ext cx="9217024" cy="6386528"/>
            <a:chOff x="251520" y="138817"/>
            <a:chExt cx="9217024" cy="6386528"/>
          </a:xfrm>
        </p:grpSpPr>
        <p:sp>
          <p:nvSpPr>
            <p:cNvPr id="5" name="TextBox 4"/>
            <p:cNvSpPr txBox="1"/>
            <p:nvPr/>
          </p:nvSpPr>
          <p:spPr>
            <a:xfrm>
              <a:off x="683568" y="1784429"/>
              <a:ext cx="76328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6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Необходимо условие: Държавата да поиска!!</a:t>
              </a:r>
              <a:endParaRPr lang="en-US" sz="2600" b="1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51520" y="1784429"/>
              <a:ext cx="8641845" cy="4740916"/>
              <a:chOff x="420407" y="3163527"/>
              <a:chExt cx="4515147" cy="2830642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20407" y="3163527"/>
                <a:ext cx="4513016" cy="2830642"/>
              </a:xfrm>
              <a:prstGeom prst="roundRect">
                <a:avLst>
                  <a:gd name="adj" fmla="val 13605"/>
                </a:avLst>
              </a:prstGeom>
              <a:solidFill>
                <a:schemeClr val="bg1"/>
              </a:solidFill>
              <a:ln w="28575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59775" y="3297100"/>
                <a:ext cx="4475779" cy="256349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ru-RU" sz="33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Платформата дава възможност за: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3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Регистрация на геореферирани неспешни сигнали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3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Посочване на проблеми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3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Регистрация на предложения и идеи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3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Обществено обсъждане на важни за гражданите проблеми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3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Провеждане на анкети (гласуване) на актуални за обществото проблеми</a:t>
                </a:r>
              </a:p>
            </p:txBody>
          </p:sp>
        </p:grpSp>
        <p:sp>
          <p:nvSpPr>
            <p:cNvPr id="7" name="Title 1"/>
            <p:cNvSpPr txBox="1">
              <a:spLocks/>
            </p:cNvSpPr>
            <p:nvPr/>
          </p:nvSpPr>
          <p:spPr>
            <a:xfrm>
              <a:off x="1115616" y="138817"/>
              <a:ext cx="8352928" cy="104765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g-BG" sz="3700" b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Основни задачи на платформата</a:t>
              </a:r>
              <a:endParaRPr lang="bg-BG" sz="3700" b="1" dirty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9228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3023" y="138817"/>
            <a:ext cx="8731465" cy="5870858"/>
            <a:chOff x="233023" y="138817"/>
            <a:chExt cx="8731465" cy="5870858"/>
          </a:xfrm>
        </p:grpSpPr>
        <p:sp>
          <p:nvSpPr>
            <p:cNvPr id="5" name="TextBox 4"/>
            <p:cNvSpPr txBox="1"/>
            <p:nvPr/>
          </p:nvSpPr>
          <p:spPr>
            <a:xfrm>
              <a:off x="683568" y="1784429"/>
              <a:ext cx="76328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6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Необходимо условие: Държавата да поиска!!</a:t>
              </a:r>
              <a:endParaRPr lang="en-US" sz="2600" b="1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33023" y="1916832"/>
              <a:ext cx="8637766" cy="4092843"/>
              <a:chOff x="410743" y="3255098"/>
              <a:chExt cx="4513016" cy="2830642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10743" y="3255098"/>
                <a:ext cx="4513016" cy="2830642"/>
              </a:xfrm>
              <a:prstGeom prst="roundRect">
                <a:avLst>
                  <a:gd name="adj" fmla="val 13605"/>
                </a:avLst>
              </a:prstGeom>
              <a:solidFill>
                <a:schemeClr val="bg1"/>
              </a:solidFill>
              <a:ln w="28575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29361" y="3395929"/>
                <a:ext cx="4475779" cy="215002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ru-RU" sz="31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Мобилно приложение с възможности за: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Регистрация на текст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Анализ на текста и извличане на семантика от него с цел класифициране на </a:t>
                </a:r>
                <a:r>
                  <a:rPr lang="ru-RU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сигнала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Регистрация на снимков материал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Регистрация на координатите на сигнала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Анализ на координатите и автоматичен избор на администрация</a:t>
                </a:r>
              </a:p>
            </p:txBody>
          </p:sp>
        </p:grpSp>
        <p:sp>
          <p:nvSpPr>
            <p:cNvPr id="7" name="Title 1"/>
            <p:cNvSpPr txBox="1">
              <a:spLocks/>
            </p:cNvSpPr>
            <p:nvPr/>
          </p:nvSpPr>
          <p:spPr>
            <a:xfrm>
              <a:off x="1190818" y="138817"/>
              <a:ext cx="7773670" cy="104765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g-BG" sz="3700" b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Регистрация на </a:t>
              </a:r>
              <a:r>
                <a:rPr lang="bg-BG" sz="3700" b="1" dirty="0" err="1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геореферирани</a:t>
              </a:r>
              <a:r>
                <a:rPr lang="bg-BG" sz="3700" b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 неспешни сигнали</a:t>
              </a:r>
              <a:endParaRPr lang="bg-BG" sz="3700" b="1" dirty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6949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5375" y="138817"/>
            <a:ext cx="8693911" cy="6019032"/>
            <a:chOff x="195375" y="138817"/>
            <a:chExt cx="8693911" cy="6019032"/>
          </a:xfrm>
        </p:grpSpPr>
        <p:sp>
          <p:nvSpPr>
            <p:cNvPr id="5" name="TextBox 4"/>
            <p:cNvSpPr txBox="1"/>
            <p:nvPr/>
          </p:nvSpPr>
          <p:spPr>
            <a:xfrm>
              <a:off x="683568" y="1784429"/>
              <a:ext cx="76328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6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Необходимо условие: Държавата да поиска!!</a:t>
              </a:r>
              <a:endParaRPr lang="en-US" sz="2600" b="1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1115616" y="138817"/>
              <a:ext cx="7773670" cy="104765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g-BG" sz="3700" b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Функция „Имам идея“</a:t>
              </a:r>
              <a:endParaRPr lang="bg-BG" sz="3700" b="1" dirty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5375" y="1814626"/>
              <a:ext cx="8649742" cy="4343223"/>
              <a:chOff x="404486" y="3255098"/>
              <a:chExt cx="4519273" cy="3003807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410743" y="3255098"/>
                <a:ext cx="4513016" cy="2830642"/>
              </a:xfrm>
              <a:prstGeom prst="roundRect">
                <a:avLst>
                  <a:gd name="adj" fmla="val 13605"/>
                </a:avLst>
              </a:prstGeom>
              <a:solidFill>
                <a:schemeClr val="bg1"/>
              </a:solidFill>
              <a:ln w="28575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4486" y="3395929"/>
                <a:ext cx="4475779" cy="2862976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ru-RU" sz="3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Има </a:t>
                </a:r>
                <a:r>
                  <a:rPr lang="ru-RU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за цел да направи възможно </a:t>
                </a:r>
                <a:r>
                  <a:rPr lang="ru-RU" sz="3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публичното обсъждане </a:t>
                </a:r>
                <a:r>
                  <a:rPr lang="ru-RU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на важни за обществото теми</a:t>
                </a:r>
                <a:endParaRPr lang="ru-RU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ru-RU" sz="31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Процедурата е: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Подаване на тема за дискусия </a:t>
                </a:r>
                <a:r>
                  <a:rPr lang="ru-RU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(от потребител)</a:t>
                </a:r>
                <a:endParaRPr lang="ru-RU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Одобрение на тема за дискусия </a:t>
                </a:r>
                <a:r>
                  <a:rPr lang="ru-RU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(от администрация)</a:t>
                </a:r>
                <a:endParaRPr lang="ru-RU" sz="2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Публикуване на тема за </a:t>
                </a:r>
                <a:r>
                  <a:rPr lang="en-US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“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K</a:t>
                </a:r>
                <a:r>
                  <a:rPr lang="ru-RU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акво мислите за?</a:t>
                </a:r>
                <a:r>
                  <a:rPr lang="en-US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”</a:t>
                </a:r>
                <a:endParaRPr lang="ru-RU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68542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8817"/>
            <a:ext cx="8889286" cy="6314517"/>
            <a:chOff x="0" y="138817"/>
            <a:chExt cx="8889286" cy="6314517"/>
          </a:xfrm>
        </p:grpSpPr>
        <p:sp>
          <p:nvSpPr>
            <p:cNvPr id="5" name="TextBox 4"/>
            <p:cNvSpPr txBox="1"/>
            <p:nvPr/>
          </p:nvSpPr>
          <p:spPr>
            <a:xfrm>
              <a:off x="683568" y="1784429"/>
              <a:ext cx="76328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6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Необходимо условие: Държавата да поиска!!</a:t>
              </a:r>
              <a:endParaRPr lang="en-US" sz="2600" b="1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0" y="1784429"/>
              <a:ext cx="8870789" cy="4668905"/>
              <a:chOff x="288994" y="3163527"/>
              <a:chExt cx="4634765" cy="3229051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10743" y="3163527"/>
                <a:ext cx="4513016" cy="3229051"/>
              </a:xfrm>
              <a:prstGeom prst="roundRect">
                <a:avLst>
                  <a:gd name="adj" fmla="val 13605"/>
                </a:avLst>
              </a:prstGeom>
              <a:solidFill>
                <a:schemeClr val="bg1"/>
              </a:solidFill>
              <a:ln w="28575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8994" y="3483513"/>
                <a:ext cx="4519677" cy="244789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Дава възможност предложение на активен гражданин  или на администрацията да се предложи за обсъждане. 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Задава се срок за обсъждането 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Няма ограничения относно областта на предложенията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Мненията на гражданите се анализира</a:t>
                </a:r>
                <a:r>
                  <a:rPr lang="bg-BG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т</a:t>
                </a:r>
                <a:r>
                  <a:rPr lang="ru-RU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 за да се формулира по-добре началната идея</a:t>
                </a:r>
              </a:p>
            </p:txBody>
          </p:sp>
        </p:grpSp>
        <p:sp>
          <p:nvSpPr>
            <p:cNvPr id="7" name="Title 1"/>
            <p:cNvSpPr txBox="1">
              <a:spLocks/>
            </p:cNvSpPr>
            <p:nvPr/>
          </p:nvSpPr>
          <p:spPr>
            <a:xfrm>
              <a:off x="1115616" y="138817"/>
              <a:ext cx="7773670" cy="104765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g-BG" sz="3700" b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Функция „Какво мислите за“</a:t>
              </a:r>
              <a:endParaRPr lang="bg-BG" sz="3700" b="1" dirty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9996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38817"/>
            <a:ext cx="8889286" cy="6314516"/>
            <a:chOff x="0" y="138817"/>
            <a:chExt cx="8889286" cy="6314516"/>
          </a:xfrm>
        </p:grpSpPr>
        <p:sp>
          <p:nvSpPr>
            <p:cNvPr id="5" name="TextBox 4"/>
            <p:cNvSpPr txBox="1"/>
            <p:nvPr/>
          </p:nvSpPr>
          <p:spPr>
            <a:xfrm>
              <a:off x="683568" y="1784429"/>
              <a:ext cx="76328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6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Необходимо условие: Държавата да поиска!!</a:t>
              </a:r>
              <a:endParaRPr lang="en-US" sz="2600" b="1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0" y="1784429"/>
              <a:ext cx="8870789" cy="4668904"/>
              <a:chOff x="288994" y="3163527"/>
              <a:chExt cx="4634765" cy="3229051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10743" y="3163527"/>
                <a:ext cx="4513016" cy="3229051"/>
              </a:xfrm>
              <a:prstGeom prst="roundRect">
                <a:avLst>
                  <a:gd name="adj" fmla="val 13605"/>
                </a:avLst>
              </a:prstGeom>
              <a:solidFill>
                <a:schemeClr val="bg1"/>
              </a:solidFill>
              <a:ln w="28575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8994" y="3483513"/>
                <a:ext cx="4519677" cy="244789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Дава възможност всеки гражданин да участва в свободен форум за обсъждане на актуални за общността въпроси. 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Няма ограничения относно областта на предложенията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Мненията на гражданите се анализират за да се формулират актуалните за гражданите въпроси. </a:t>
                </a:r>
              </a:p>
            </p:txBody>
          </p:sp>
        </p:grpSp>
        <p:sp>
          <p:nvSpPr>
            <p:cNvPr id="7" name="Title 1"/>
            <p:cNvSpPr txBox="1">
              <a:spLocks/>
            </p:cNvSpPr>
            <p:nvPr/>
          </p:nvSpPr>
          <p:spPr>
            <a:xfrm>
              <a:off x="1115616" y="138817"/>
              <a:ext cx="7773670" cy="104765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g-BG" sz="3700" b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Функция „Публични дискусии“</a:t>
              </a:r>
              <a:endParaRPr lang="bg-BG" sz="3700" b="1" dirty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6297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7351" y="354841"/>
            <a:ext cx="9045169" cy="5378415"/>
            <a:chOff x="207351" y="138817"/>
            <a:chExt cx="9045169" cy="5378415"/>
          </a:xfrm>
        </p:grpSpPr>
        <p:sp>
          <p:nvSpPr>
            <p:cNvPr id="5" name="TextBox 4"/>
            <p:cNvSpPr txBox="1"/>
            <p:nvPr/>
          </p:nvSpPr>
          <p:spPr>
            <a:xfrm>
              <a:off x="683568" y="1784429"/>
              <a:ext cx="76328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6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Необходимо условие: Държавата да поиска!!</a:t>
              </a:r>
              <a:endParaRPr lang="en-US" sz="2600" b="1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1043608" y="138817"/>
              <a:ext cx="8208912" cy="104765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g-BG" sz="3500" b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Функция „Обществено допитване“</a:t>
              </a:r>
              <a:endParaRPr lang="bg-BG" sz="3500" b="1" dirty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07351" y="1814627"/>
              <a:ext cx="8637766" cy="3702605"/>
              <a:chOff x="410743" y="3255098"/>
              <a:chExt cx="4513016" cy="2674595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410743" y="3255098"/>
                <a:ext cx="4513016" cy="2674595"/>
              </a:xfrm>
              <a:prstGeom prst="roundRect">
                <a:avLst>
                  <a:gd name="adj" fmla="val 13605"/>
                </a:avLst>
              </a:prstGeom>
              <a:solidFill>
                <a:schemeClr val="bg1"/>
              </a:solidFill>
              <a:ln w="28575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29361" y="3500837"/>
                <a:ext cx="4475779" cy="215654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ru-RU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Дава възможност за гласуване на объжданите вече предложения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ru-RU" sz="3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С резултатите от гласуването тези предложения се предлагат за вземане на решение от общинските съвети или от компетентен орган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08378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7351" y="138817"/>
            <a:ext cx="9045169" cy="6458533"/>
            <a:chOff x="207351" y="138817"/>
            <a:chExt cx="9045169" cy="6458533"/>
          </a:xfrm>
        </p:grpSpPr>
        <p:sp>
          <p:nvSpPr>
            <p:cNvPr id="5" name="TextBox 4"/>
            <p:cNvSpPr txBox="1"/>
            <p:nvPr/>
          </p:nvSpPr>
          <p:spPr>
            <a:xfrm>
              <a:off x="683568" y="1784429"/>
              <a:ext cx="76328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6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Необходимо условие: Държавата да поиска!!</a:t>
              </a:r>
              <a:endParaRPr lang="en-US" sz="2600" b="1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1043608" y="138817"/>
              <a:ext cx="8208912" cy="104765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g-BG" sz="3500" b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Функция „Отчет на дейността“</a:t>
              </a:r>
              <a:endParaRPr lang="bg-BG" sz="3500" b="1" dirty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07351" y="1814623"/>
              <a:ext cx="8637766" cy="4782727"/>
              <a:chOff x="410743" y="3255097"/>
              <a:chExt cx="4513016" cy="3307772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10743" y="3255097"/>
                <a:ext cx="4513016" cy="3307772"/>
              </a:xfrm>
              <a:prstGeom prst="roundRect">
                <a:avLst>
                  <a:gd name="adj" fmla="val 13605"/>
                </a:avLst>
              </a:prstGeom>
              <a:solidFill>
                <a:schemeClr val="bg1"/>
              </a:solidFill>
              <a:ln w="28575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9361" y="3395929"/>
                <a:ext cx="4475779" cy="307583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ru-RU" sz="3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Контрол на изпълнението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ru-RU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След като дадена идея е преминала през всички етапи и е одобрена започва етапът на нейната реализация</a:t>
                </a: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:r>
                  <a:rPr lang="ru-RU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По време на реализацията е възможно да бъде публикувана информация за конкретния напредък и изпълнението на идеята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ru-RU" sz="31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Успешни проекти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ru-RU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След етапа на реализация, платформата предоставя възможност за описание на резултатите от изпълнението на конкретните идеи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74232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73" y="138817"/>
            <a:ext cx="9212263" cy="6602549"/>
            <a:chOff x="1873" y="138817"/>
            <a:chExt cx="9212263" cy="6602549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1259632" y="138817"/>
              <a:ext cx="6696744" cy="104765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g-BG" sz="3500" b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Превантивен инструмент</a:t>
              </a:r>
              <a:endParaRPr lang="bg-BG" sz="3500" b="1" dirty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323" y="1052736"/>
              <a:ext cx="5821362" cy="385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Minus 3"/>
            <p:cNvSpPr/>
            <p:nvPr/>
          </p:nvSpPr>
          <p:spPr>
            <a:xfrm rot="19822845">
              <a:off x="115379" y="2363214"/>
              <a:ext cx="8985250" cy="1236663"/>
            </a:xfrm>
            <a:prstGeom prst="mathMinu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bg-BG"/>
            </a:p>
          </p:txBody>
        </p:sp>
        <p:sp>
          <p:nvSpPr>
            <p:cNvPr id="5" name="Minus 4"/>
            <p:cNvSpPr/>
            <p:nvPr/>
          </p:nvSpPr>
          <p:spPr>
            <a:xfrm rot="1527680">
              <a:off x="1873" y="2351310"/>
              <a:ext cx="9212263" cy="1260475"/>
            </a:xfrm>
            <a:prstGeom prst="mathMinu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bg-BG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83515" y="5085185"/>
              <a:ext cx="8535659" cy="1656181"/>
              <a:chOff x="251520" y="3515035"/>
              <a:chExt cx="2592288" cy="121011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51520" y="3515035"/>
                <a:ext cx="2592288" cy="121011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85935" y="3713181"/>
                <a:ext cx="2514529" cy="1011964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2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Администрацията първа получава сигнала и може да реагира преди да е станал проблем</a:t>
                </a:r>
                <a:r>
                  <a:rPr lang="en-US" sz="2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bg-BG" sz="2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 на обществото</a:t>
                </a:r>
                <a:endPara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48892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7351" y="138817"/>
            <a:ext cx="9045169" cy="6098496"/>
            <a:chOff x="207351" y="138817"/>
            <a:chExt cx="9045169" cy="6098496"/>
          </a:xfrm>
        </p:grpSpPr>
        <p:sp>
          <p:nvSpPr>
            <p:cNvPr id="5" name="TextBox 4"/>
            <p:cNvSpPr txBox="1"/>
            <p:nvPr/>
          </p:nvSpPr>
          <p:spPr>
            <a:xfrm>
              <a:off x="683568" y="1784429"/>
              <a:ext cx="76328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6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Необходимо условие: Държавата да поиска!!</a:t>
              </a:r>
              <a:endParaRPr lang="en-US" sz="2600" b="1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1043608" y="138817"/>
              <a:ext cx="8208912" cy="104765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g-BG" sz="3500" b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Какво платформата не е!</a:t>
              </a:r>
              <a:endParaRPr lang="bg-BG" sz="3500" b="1" dirty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07351" y="1814627"/>
              <a:ext cx="8637766" cy="4422686"/>
              <a:chOff x="410743" y="3255098"/>
              <a:chExt cx="4513016" cy="3194749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410743" y="3255098"/>
                <a:ext cx="4513016" cy="3194749"/>
              </a:xfrm>
              <a:prstGeom prst="roundRect">
                <a:avLst>
                  <a:gd name="adj" fmla="val 13605"/>
                </a:avLst>
              </a:prstGeom>
              <a:solidFill>
                <a:schemeClr val="bg1"/>
              </a:solidFill>
              <a:ln w="28575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29361" y="3500837"/>
                <a:ext cx="4475779" cy="286797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ru-RU" sz="3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Платформата </a:t>
                </a:r>
                <a:r>
                  <a:rPr lang="ru-RU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не е</a:t>
                </a:r>
                <a:r>
                  <a:rPr lang="ru-RU" sz="3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 място, където се ругае администрацията и политиците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ru-RU" sz="3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Платформата </a:t>
                </a:r>
                <a:r>
                  <a:rPr lang="ru-RU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не е</a:t>
                </a:r>
                <a:r>
                  <a:rPr lang="ru-RU" sz="3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ru-RU" sz="3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е</a:t>
                </a:r>
                <a:r>
                  <a:rPr lang="ru-RU" sz="3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-обществен защитник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ru-RU" sz="3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Платформата </a:t>
                </a:r>
                <a:r>
                  <a:rPr lang="ru-RU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не е</a:t>
                </a:r>
                <a:r>
                  <a:rPr lang="ru-RU" sz="3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 «пряк път» за получаване на </a:t>
                </a:r>
                <a:r>
                  <a:rPr lang="ru-RU" sz="36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е</a:t>
                </a:r>
                <a:r>
                  <a:rPr lang="ru-RU" sz="3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-услуги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46298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7351" y="138817"/>
            <a:ext cx="9189185" cy="5954479"/>
            <a:chOff x="207351" y="138817"/>
            <a:chExt cx="9189185" cy="5954479"/>
          </a:xfrm>
        </p:grpSpPr>
        <p:sp>
          <p:nvSpPr>
            <p:cNvPr id="5" name="TextBox 4"/>
            <p:cNvSpPr txBox="1"/>
            <p:nvPr/>
          </p:nvSpPr>
          <p:spPr>
            <a:xfrm>
              <a:off x="683568" y="1784429"/>
              <a:ext cx="76328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6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Необходимо условие: Държавата да поиска!!</a:t>
              </a:r>
              <a:endParaRPr lang="en-US" sz="2600" b="1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1187624" y="138817"/>
              <a:ext cx="8208912" cy="104765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g-BG" sz="3500" b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Ограничения на платформата</a:t>
              </a:r>
              <a:endParaRPr lang="bg-BG" sz="3500" b="1" dirty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07351" y="1814627"/>
              <a:ext cx="8637766" cy="4278669"/>
              <a:chOff x="410743" y="3255098"/>
              <a:chExt cx="4513016" cy="3090718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410743" y="3255098"/>
                <a:ext cx="4513016" cy="3090718"/>
              </a:xfrm>
              <a:prstGeom prst="roundRect">
                <a:avLst>
                  <a:gd name="adj" fmla="val 13605"/>
                </a:avLst>
              </a:prstGeom>
              <a:solidFill>
                <a:schemeClr val="bg1"/>
              </a:solidFill>
              <a:ln w="28575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29361" y="3400122"/>
                <a:ext cx="4475779" cy="28568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ru-RU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Изисква се всеки активен гражданин да бъде регистриран с името си сравнително достоверно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ru-RU" sz="3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Срокът за реакция на администрацията е планиран за около 4 – 8 часа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ru-RU" sz="3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Написаното може да бъде премахнато от администратор, ако се използва «език на омразата»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98127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9511" y="80840"/>
            <a:ext cx="8820109" cy="6588520"/>
            <a:chOff x="179511" y="80840"/>
            <a:chExt cx="8820109" cy="6588520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1112920" y="80840"/>
              <a:ext cx="7886700" cy="1047650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bg-BG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</a:rPr>
                <a:t>Технически университет – София</a:t>
              </a:r>
              <a:endPara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endParaRPr>
            </a:p>
            <a:p>
              <a:pPr algn="ctr"/>
              <a:r>
                <a:rPr lang="bg-BG" sz="35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</a:rPr>
                <a:t>Софтуерна група АКСТЪР</a:t>
              </a:r>
              <a:endParaRPr lang="bg-BG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9511" y="1412776"/>
              <a:ext cx="8820109" cy="5256584"/>
              <a:chOff x="179512" y="1412776"/>
              <a:chExt cx="8640960" cy="504056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79512" y="1412776"/>
                <a:ext cx="8640960" cy="5040560"/>
              </a:xfrm>
              <a:prstGeom prst="roundRect">
                <a:avLst>
                  <a:gd name="adj" fmla="val 9953"/>
                </a:avLst>
              </a:prstGeom>
              <a:ln w="19050">
                <a:solidFill>
                  <a:srgbClr val="007CBE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 prst="coolSlant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79569" y="1539451"/>
                <a:ext cx="8440845" cy="491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2200" b="1" dirty="0" smtClean="0">
                    <a:solidFill>
                      <a:srgbClr val="4F4F4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Екип от 24 </a:t>
                </a:r>
                <a:r>
                  <a:rPr lang="ru-RU" sz="2200" b="1" dirty="0" smtClean="0">
                    <a:solidFill>
                      <a:srgbClr val="4F4F4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специалиста </a:t>
                </a:r>
                <a:r>
                  <a:rPr lang="ru-RU" sz="2200" b="1" dirty="0">
                    <a:solidFill>
                      <a:srgbClr val="4F4F4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в областта на анализ, разработка и внедряване на софтуерни </a:t>
                </a:r>
                <a:r>
                  <a:rPr lang="ru-RU" sz="2200" b="1" dirty="0" smtClean="0">
                    <a:solidFill>
                      <a:srgbClr val="4F4F4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продукти</a:t>
                </a:r>
              </a:p>
              <a:p>
                <a:endParaRPr lang="bg-BG" sz="1600" b="1" dirty="0" smtClean="0">
                  <a:solidFill>
                    <a:srgbClr val="4F4F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anose="02040502050505030304" pitchFamily="18" charset="0"/>
                </a:endParaRPr>
              </a:p>
              <a:p>
                <a:r>
                  <a:rPr lang="bg-BG" sz="2200" b="1" dirty="0" smtClean="0">
                    <a:solidFill>
                      <a:srgbClr val="4F4F4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Основни дейности</a:t>
                </a:r>
              </a:p>
              <a:p>
                <a:pPr marL="742950" lvl="1" indent="-285750" algn="just">
                  <a:buFont typeface="Wingdings" panose="05000000000000000000" pitchFamily="2" charset="2"/>
                  <a:buChar char="§"/>
                </a:pPr>
                <a:r>
                  <a:rPr lang="bg-BG" sz="2000" dirty="0" smtClean="0">
                    <a:solidFill>
                      <a:srgbClr val="4F4F4F"/>
                    </a:solidFill>
                    <a:latin typeface="Palatino Linotype" panose="02040502050505030304" pitchFamily="18" charset="0"/>
                  </a:rPr>
                  <a:t>Разработване на софтуерни продукти, подпомагащи и улесняващи ежедневната работа на служителите в администрациите</a:t>
                </a:r>
              </a:p>
              <a:p>
                <a:pPr marL="742950" lvl="1" indent="-285750" algn="just">
                  <a:buFont typeface="Wingdings" panose="05000000000000000000" pitchFamily="2" charset="2"/>
                  <a:buChar char="§"/>
                </a:pPr>
                <a:r>
                  <a:rPr lang="bg-BG" sz="2000" dirty="0" smtClean="0">
                    <a:solidFill>
                      <a:srgbClr val="4F4F4F"/>
                    </a:solidFill>
                    <a:latin typeface="Palatino Linotype" panose="02040502050505030304" pitchFamily="18" charset="0"/>
                  </a:rPr>
                  <a:t>Внедряване, гаранционно и извънгаранционно обслужване на разработените системи</a:t>
                </a:r>
                <a:endParaRPr lang="bg-BG" sz="700" dirty="0" smtClean="0">
                  <a:solidFill>
                    <a:srgbClr val="4F4F4F"/>
                  </a:solidFill>
                  <a:latin typeface="Palatino Linotype" panose="0204050205050503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bg-BG" sz="2000" dirty="0" smtClean="0">
                    <a:solidFill>
                      <a:srgbClr val="4F4F4F"/>
                    </a:solidFill>
                    <a:latin typeface="Palatino Linotype" panose="02040502050505030304" pitchFamily="18" charset="0"/>
                  </a:rPr>
                  <a:t>Обучение на клиенти</a:t>
                </a:r>
              </a:p>
              <a:p>
                <a:endParaRPr lang="bg-BG" sz="1600" dirty="0">
                  <a:solidFill>
                    <a:srgbClr val="4F4F4F"/>
                  </a:solidFill>
                  <a:latin typeface="Palatino Linotype" panose="02040502050505030304" pitchFamily="18" charset="0"/>
                </a:endParaRPr>
              </a:p>
              <a:p>
                <a:r>
                  <a:rPr lang="bg-BG" sz="2200" b="1" dirty="0" smtClean="0">
                    <a:solidFill>
                      <a:srgbClr val="4F4F4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Натрупан опит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bg-BG" sz="2000" dirty="0" smtClean="0">
                    <a:solidFill>
                      <a:srgbClr val="4F4F4F"/>
                    </a:solidFill>
                    <a:latin typeface="Palatino Linotype" panose="02040502050505030304" pitchFamily="18" charset="0"/>
                  </a:rPr>
                  <a:t>Повече от 25 години разработка на съвременни ИТ продукти</a:t>
                </a:r>
                <a:endParaRPr lang="bg-BG" sz="700" dirty="0" smtClean="0">
                  <a:solidFill>
                    <a:srgbClr val="4F4F4F"/>
                  </a:solidFill>
                  <a:latin typeface="Palatino Linotype" panose="0204050205050503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bg-BG" sz="2000" dirty="0" smtClean="0">
                    <a:solidFill>
                      <a:srgbClr val="4F4F4F"/>
                    </a:solidFill>
                    <a:latin typeface="Palatino Linotype" panose="02040502050505030304" pitchFamily="18" charset="0"/>
                  </a:rPr>
                  <a:t>Богато портфолио с 30 програмни продукта, внедрени в повече от 200 администрации с потребители между 10 и 100 души всяка</a:t>
                </a:r>
                <a:endParaRPr lang="en-US" sz="2000" dirty="0">
                  <a:solidFill>
                    <a:srgbClr val="4F4F4F"/>
                  </a:solidFill>
                  <a:latin typeface="Palatino Linotype" panose="0204050205050503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11494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381328"/>
            <a:chOff x="0" y="0"/>
            <a:chExt cx="9144000" cy="6381328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9144000" cy="1854116"/>
              <a:chOff x="0" y="0"/>
              <a:chExt cx="9144000" cy="185411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0" y="0"/>
                <a:ext cx="9144000" cy="1357313"/>
                <a:chOff x="0" y="0"/>
                <a:chExt cx="9144000" cy="1357313"/>
              </a:xfrm>
            </p:grpSpPr>
            <p:pic>
              <p:nvPicPr>
                <p:cNvPr id="5" name="Picture 11" descr="banner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072438" cy="1350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" name="Picture 14" descr="2M-TPP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997825" y="0"/>
                  <a:ext cx="1146175" cy="13573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" name="Text Box 13"/>
              <p:cNvSpPr txBox="1">
                <a:spLocks noChangeArrowheads="1"/>
              </p:cNvSpPr>
              <p:nvPr/>
            </p:nvSpPr>
            <p:spPr bwMode="auto">
              <a:xfrm>
                <a:off x="0" y="1484784"/>
                <a:ext cx="90946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bg-BG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ТЕХНИЧЕСКИ УНИВЕРСИТЕТ – </a:t>
                </a:r>
                <a:r>
                  <a:rPr lang="bg-BG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СОФИЯ  </a:t>
                </a:r>
                <a:r>
                  <a:rPr 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 •  </a:t>
                </a:r>
                <a:r>
                  <a:rPr lang="bg-BG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СОФТУЕРНА </a:t>
                </a:r>
                <a:r>
                  <a:rPr lang="bg-BG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anose="02040502050505030304" pitchFamily="18" charset="0"/>
                  </a:rPr>
                  <a:t>ГРУПА АКСТЪР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4" y="2600550"/>
              <a:ext cx="3283290" cy="3388356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3419870" y="2394849"/>
              <a:ext cx="5112570" cy="2392848"/>
              <a:chOff x="1247923" y="1515717"/>
              <a:chExt cx="975044" cy="1938645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247924" y="1515717"/>
                <a:ext cx="975043" cy="173212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47923" y="1534325"/>
                <a:ext cx="975044" cy="192003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g-BG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Адрес </a:t>
                </a:r>
              </a:p>
              <a:p>
                <a:r>
                  <a:rPr lang="ru-RU" altLang="bg-BG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София </a:t>
                </a:r>
                <a:r>
                  <a:rPr lang="ru-RU" altLang="bg-BG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1797, жк. </a:t>
                </a:r>
                <a:r>
                  <a:rPr lang="ru-RU" altLang="bg-BG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Дървеница</a:t>
                </a:r>
                <a:r>
                  <a:rPr lang="ru-RU" altLang="bg-BG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/>
                </a:r>
                <a:br>
                  <a:rPr lang="ru-RU" altLang="bg-BG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</a:br>
                <a:r>
                  <a:rPr lang="ru-RU" altLang="bg-BG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бул. "</a:t>
                </a:r>
                <a:r>
                  <a:rPr lang="ru-RU" altLang="bg-BG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Климент </a:t>
                </a:r>
                <a:r>
                  <a:rPr lang="ru-RU" altLang="bg-BG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Охридски" №</a:t>
                </a:r>
                <a:r>
                  <a:rPr lang="ru-RU" altLang="bg-BG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8 </a:t>
                </a:r>
                <a:endParaRPr lang="ru-RU" altLang="bg-BG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  <a:p>
                <a:r>
                  <a:rPr lang="ru-RU" altLang="bg-BG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Технически Университет бл. </a:t>
                </a:r>
                <a:r>
                  <a:rPr lang="ru-RU" altLang="bg-BG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2 </a:t>
                </a:r>
              </a:p>
              <a:p>
                <a:r>
                  <a:rPr lang="ru-RU" altLang="bg-BG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ет</a:t>
                </a:r>
                <a:r>
                  <a:rPr lang="ru-RU" altLang="bg-BG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. </a:t>
                </a:r>
                <a:r>
                  <a:rPr lang="ru-RU" altLang="bg-BG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5, лаб</a:t>
                </a:r>
                <a:r>
                  <a:rPr lang="ru-RU" altLang="bg-BG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. 2520, 2518, 2530</a:t>
                </a:r>
              </a:p>
              <a:p>
                <a:endPara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540380" y="4727144"/>
              <a:ext cx="4992060" cy="1654184"/>
              <a:chOff x="1247923" y="1515717"/>
              <a:chExt cx="1084908" cy="1340192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1247924" y="1515717"/>
                <a:ext cx="1084907" cy="102225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47923" y="1534325"/>
                <a:ext cx="1015670" cy="1321584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g-BG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Телефон за връзка и заявки: </a:t>
                </a:r>
              </a:p>
              <a:p>
                <a:r>
                  <a:rPr lang="ru-RU" altLang="bg-BG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	(02) 965-34-69</a:t>
                </a:r>
              </a:p>
              <a:p>
                <a:r>
                  <a:rPr lang="ru-RU" altLang="bg-BG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	</a:t>
                </a:r>
                <a:r>
                  <a:rPr lang="ru-RU" altLang="bg-BG" sz="2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(02) 965-24-24</a:t>
                </a:r>
                <a:endParaRPr lang="ru-RU" altLang="bg-BG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  <a:p>
                <a:endPara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75847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51520" y="260648"/>
            <a:ext cx="8640960" cy="6264696"/>
            <a:chOff x="251520" y="260648"/>
            <a:chExt cx="8640960" cy="626469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60648"/>
              <a:ext cx="7447043" cy="4456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251520" y="5229200"/>
              <a:ext cx="2592288" cy="1296144"/>
              <a:chOff x="251520" y="3717032"/>
              <a:chExt cx="2592288" cy="1008112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251520" y="3717032"/>
                <a:ext cx="2592288" cy="100811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51402" y="3815042"/>
                <a:ext cx="2361306" cy="837836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160 +</a:t>
                </a:r>
              </a:p>
              <a:p>
                <a:pPr algn="ctr"/>
                <a:r>
                  <a:rPr lang="bg-BG" sz="2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ОБЩИНИ</a:t>
                </a:r>
                <a:endPara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203848" y="5186808"/>
              <a:ext cx="2592288" cy="1338535"/>
              <a:chOff x="251520" y="3717032"/>
              <a:chExt cx="2592288" cy="1008112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51520" y="3717032"/>
                <a:ext cx="2592288" cy="100811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1402" y="3805378"/>
                <a:ext cx="2361306" cy="81130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12</a:t>
                </a:r>
              </a:p>
              <a:p>
                <a:pPr algn="ctr"/>
                <a:r>
                  <a:rPr lang="bg-BG" sz="2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ОБЛАСТИ</a:t>
                </a:r>
                <a:endPara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156176" y="5186809"/>
              <a:ext cx="2736304" cy="1338534"/>
              <a:chOff x="251520" y="3717032"/>
              <a:chExt cx="2592288" cy="1008112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51520" y="3717032"/>
                <a:ext cx="2592288" cy="100811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520" y="3803191"/>
                <a:ext cx="2592288" cy="81130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30 +</a:t>
                </a:r>
              </a:p>
              <a:p>
                <a:pPr algn="ctr"/>
                <a:r>
                  <a:rPr lang="bg-BG" sz="2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ВЕДОМСТВА</a:t>
                </a:r>
                <a:endPara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3289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6419" y="35107"/>
            <a:ext cx="8835611" cy="6490237"/>
            <a:chOff x="276419" y="35107"/>
            <a:chExt cx="8835611" cy="64902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60" y="35107"/>
              <a:ext cx="1299670" cy="7429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Title 1"/>
            <p:cNvSpPr txBox="1">
              <a:spLocks/>
            </p:cNvSpPr>
            <p:nvPr/>
          </p:nvSpPr>
          <p:spPr>
            <a:xfrm>
              <a:off x="1187624" y="188640"/>
              <a:ext cx="7886700" cy="1059203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g-BG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</a:rPr>
                <a:t>Визия </a:t>
              </a:r>
            </a:p>
            <a:p>
              <a:r>
                <a:rPr lang="bg-BG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</a:rPr>
                <a:t>„Интелигентен град с АКСТЪР</a:t>
              </a:r>
              <a:r>
                <a:rPr lang="bg-BG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</a:rPr>
                <a:t>“</a:t>
              </a:r>
              <a:endParaRPr lang="bg-BG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76419" y="3434566"/>
              <a:ext cx="8616922" cy="1377867"/>
              <a:chOff x="282910" y="3655335"/>
              <a:chExt cx="8616922" cy="1414466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82910" y="3655335"/>
                <a:ext cx="8312970" cy="1224136"/>
              </a:xfrm>
              <a:prstGeom prst="roundRect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434886" y="3750500"/>
                <a:ext cx="8312970" cy="1224136"/>
              </a:xfrm>
              <a:prstGeom prst="roundRect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86862" y="3845665"/>
                <a:ext cx="8312970" cy="1224136"/>
              </a:xfrm>
              <a:prstGeom prst="roundRect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76419" y="5196028"/>
              <a:ext cx="8616922" cy="1329316"/>
              <a:chOff x="282910" y="3655335"/>
              <a:chExt cx="8616922" cy="1414466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82910" y="3655335"/>
                <a:ext cx="8312970" cy="1224136"/>
              </a:xfrm>
              <a:prstGeom prst="roundRect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34886" y="3750500"/>
                <a:ext cx="8312970" cy="1224136"/>
              </a:xfrm>
              <a:prstGeom prst="roundRect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86862" y="3845665"/>
                <a:ext cx="8312970" cy="1224136"/>
              </a:xfrm>
              <a:prstGeom prst="roundRect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76419" y="1916832"/>
              <a:ext cx="8616922" cy="1041437"/>
              <a:chOff x="282910" y="3655335"/>
              <a:chExt cx="8616922" cy="1414466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282910" y="3655335"/>
                <a:ext cx="8312970" cy="1224136"/>
              </a:xfrm>
              <a:prstGeom prst="roundRect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34886" y="3750500"/>
                <a:ext cx="8312970" cy="1224136"/>
              </a:xfrm>
              <a:prstGeom prst="roundRect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586862" y="3845665"/>
                <a:ext cx="8312970" cy="1224136"/>
              </a:xfrm>
              <a:prstGeom prst="roundRect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77077" y="2247278"/>
              <a:ext cx="7560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2800" b="1" dirty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Градът – това са гражданите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7077" y="3698704"/>
              <a:ext cx="77768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Умният град изисква интелигентна </a:t>
              </a:r>
              <a:r>
                <a:rPr lang="ru-RU" sz="2800" b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администрация</a:t>
              </a:r>
              <a:endParaRPr lang="ru-RU" sz="2800" b="1" dirty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7077" y="5445224"/>
              <a:ext cx="79123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800" b="1" dirty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Интелигентната администрация е </a:t>
              </a:r>
              <a:r>
                <a:rPr lang="bg-BG" sz="2800" b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              </a:t>
              </a:r>
              <a:r>
                <a:rPr lang="bg-BG" sz="3600" b="1" i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е</a:t>
              </a:r>
              <a:r>
                <a:rPr lang="bg-BG" sz="2800" b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-администрация</a:t>
              </a:r>
              <a:endParaRPr lang="bg-BG" sz="2800" b="1" dirty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191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5536" y="32875"/>
            <a:ext cx="8784976" cy="6492469"/>
            <a:chOff x="395536" y="32875"/>
            <a:chExt cx="8784976" cy="6492469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1293812" y="32875"/>
              <a:ext cx="7886700" cy="104765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g-BG" sz="5400" b="1" i="1" dirty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е</a:t>
              </a:r>
              <a:r>
                <a:rPr lang="bg-BG" sz="4400" b="1" dirty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-администрация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3568" y="1784429"/>
              <a:ext cx="76328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6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Необходимо условие: Държавата да поиска!!</a:t>
              </a:r>
              <a:endParaRPr lang="en-US" sz="2600" b="1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95536" y="1784428"/>
              <a:ext cx="8352928" cy="4740916"/>
              <a:chOff x="496935" y="3163527"/>
              <a:chExt cx="4513016" cy="2830642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96935" y="3163527"/>
                <a:ext cx="4513016" cy="28306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68943" y="3350953"/>
                <a:ext cx="4441008" cy="2407296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ru-RU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Поддържа регистрите си в </a:t>
                </a:r>
                <a:r>
                  <a:rPr lang="ru-RU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електронен вид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ru-RU" sz="3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Използва </a:t>
                </a:r>
                <a:r>
                  <a:rPr lang="ru-RU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софтуер </a:t>
                </a:r>
                <a:r>
                  <a:rPr lang="ru-RU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за всички свои </a:t>
                </a:r>
                <a:r>
                  <a:rPr lang="ru-RU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дейности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ru-RU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Предлага </a:t>
                </a:r>
                <a:r>
                  <a:rPr lang="ru-RU" sz="3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електронни услуги </a:t>
                </a:r>
                <a:r>
                  <a:rPr lang="ru-RU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на гражданите и фирмите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ru-RU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Активно конктактува с гражданите по </a:t>
                </a:r>
                <a:r>
                  <a:rPr lang="ru-RU" sz="3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електронен път</a:t>
                </a:r>
                <a:endParaRPr lang="ru-RU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92095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63938" y="5654675"/>
            <a:ext cx="2901950" cy="503238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600" b="1" dirty="0">
                <a:solidFill>
                  <a:schemeClr val="tx1"/>
                </a:solidFill>
              </a:rPr>
              <a:t>НАКАЗ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r>
              <a:rPr lang="bg-BG" sz="1600" b="1" dirty="0">
                <a:solidFill>
                  <a:schemeClr val="tx1"/>
                </a:solidFill>
              </a:rPr>
              <a:t> ПОСТАНОВЛЕНИЯ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747000" y="6246813"/>
            <a:ext cx="1093788" cy="460375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600" b="1" dirty="0">
                <a:solidFill>
                  <a:schemeClr val="tx1"/>
                </a:solidFill>
              </a:rPr>
              <a:t> КАСА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73788" y="6232525"/>
            <a:ext cx="1452562" cy="463550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600" b="1" dirty="0">
                <a:solidFill>
                  <a:schemeClr val="tx1"/>
                </a:solidFill>
              </a:rPr>
              <a:t>НАЕМИ</a:t>
            </a:r>
          </a:p>
        </p:txBody>
      </p:sp>
      <p:sp>
        <p:nvSpPr>
          <p:cNvPr id="5" name="Rectangle 4"/>
          <p:cNvSpPr/>
          <p:nvPr/>
        </p:nvSpPr>
        <p:spPr>
          <a:xfrm>
            <a:off x="844550" y="5083175"/>
            <a:ext cx="7986713" cy="454025"/>
          </a:xfrm>
          <a:prstGeom prst="rect">
            <a:avLst/>
          </a:prstGeom>
          <a:solidFill>
            <a:schemeClr val="bg2"/>
          </a:solidFill>
          <a:ln w="28575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600" b="1" dirty="0">
                <a:solidFill>
                  <a:schemeClr val="tx1"/>
                </a:solidFill>
              </a:rPr>
              <a:t>МЕСТНИ ДАНЪЦИ И ТАКСИ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6688" y="5643563"/>
            <a:ext cx="2314575" cy="498475"/>
          </a:xfrm>
          <a:prstGeom prst="rect">
            <a:avLst/>
          </a:prstGeom>
          <a:solidFill>
            <a:schemeClr val="bg2"/>
          </a:solidFill>
          <a:ln w="28575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400" b="1" dirty="0">
                <a:solidFill>
                  <a:schemeClr val="tx1"/>
                </a:solidFill>
              </a:rPr>
              <a:t>ЖИЛИЩНА КАРТОТЕКА</a:t>
            </a:r>
            <a:endParaRPr lang="bg-BG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5563" y="6246813"/>
            <a:ext cx="1846262" cy="463550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600" b="1" dirty="0">
                <a:solidFill>
                  <a:schemeClr val="tx1"/>
                </a:solidFill>
              </a:rPr>
              <a:t>ВЗЕМАНИЯ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3750" y="6273800"/>
            <a:ext cx="1658938" cy="433388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600" b="1" dirty="0">
                <a:solidFill>
                  <a:schemeClr val="tx1"/>
                </a:solidFill>
              </a:rPr>
              <a:t>ТЪРГОВИЯ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8038" y="5659438"/>
            <a:ext cx="2684462" cy="508000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600" b="1" dirty="0">
                <a:solidFill>
                  <a:schemeClr val="tx1"/>
                </a:solidFill>
              </a:rPr>
              <a:t>ЕТАЖНА СОБСТВЕНОСТ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13163" y="4543425"/>
            <a:ext cx="5118100" cy="431800"/>
          </a:xfrm>
          <a:prstGeom prst="rect">
            <a:avLst/>
          </a:prstGeom>
          <a:solidFill>
            <a:schemeClr val="bg2"/>
          </a:solidFill>
          <a:ln w="28575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600" b="1" dirty="0">
                <a:solidFill>
                  <a:schemeClr val="tx1"/>
                </a:solidFill>
              </a:rPr>
              <a:t>ДОГОВОРИ И ОБЩЕСТВЕНИ ПОРЪЧКИ</a:t>
            </a:r>
            <a:endParaRPr lang="bg-BG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1850" y="4543425"/>
            <a:ext cx="2708275" cy="431800"/>
          </a:xfrm>
          <a:prstGeom prst="rect">
            <a:avLst/>
          </a:prstGeom>
          <a:solidFill>
            <a:schemeClr val="bg2"/>
          </a:solidFill>
          <a:ln w="28575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600" b="1" dirty="0">
                <a:solidFill>
                  <a:schemeClr val="tx1"/>
                </a:solidFill>
              </a:rPr>
              <a:t>ТЕМИДА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0900" y="3379788"/>
            <a:ext cx="2087563" cy="498475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400" b="1" dirty="0">
                <a:solidFill>
                  <a:schemeClr val="tx1"/>
                </a:solidFill>
              </a:rPr>
              <a:t>АКСТЪР ГИС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86100" y="3376613"/>
            <a:ext cx="2424113" cy="500062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400" b="1" dirty="0">
                <a:solidFill>
                  <a:schemeClr val="tx1"/>
                </a:solidFill>
              </a:rPr>
              <a:t>КАДАСТЪР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56263" y="3376613"/>
            <a:ext cx="3175000" cy="500062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400" b="1" dirty="0">
                <a:solidFill>
                  <a:schemeClr val="tx1"/>
                </a:solidFill>
              </a:rPr>
              <a:t>АКСТЪР УЛИЧНО ОСВТЛЕНИЕ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0900" y="2632075"/>
            <a:ext cx="4133850" cy="550863"/>
          </a:xfrm>
          <a:prstGeom prst="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400" b="1" dirty="0">
                <a:solidFill>
                  <a:schemeClr val="tx1"/>
                </a:solidFill>
              </a:rPr>
              <a:t>АКСТЪР ОФИС – ДЕЛОВОДНА СИСТЕМА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45375" y="2611438"/>
            <a:ext cx="1385888" cy="579437"/>
          </a:xfrm>
          <a:prstGeom prst="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400" b="1" dirty="0">
                <a:solidFill>
                  <a:schemeClr val="tx1"/>
                </a:solidFill>
              </a:rPr>
              <a:t>АКСТЪР </a:t>
            </a:r>
            <a:r>
              <a:rPr lang="en-US" sz="1400" b="1" dirty="0">
                <a:solidFill>
                  <a:schemeClr val="tx1"/>
                </a:solidFill>
              </a:rPr>
              <a:t>PKI</a:t>
            </a:r>
            <a:endParaRPr lang="bg-BG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67088" y="1203325"/>
            <a:ext cx="2490787" cy="438150"/>
          </a:xfrm>
          <a:prstGeom prst="rect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400" b="1" dirty="0">
                <a:solidFill>
                  <a:schemeClr val="tx1"/>
                </a:solidFill>
              </a:rPr>
              <a:t>ПУБЛИЧНИ РЕГИСТРИ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75000" y="685800"/>
            <a:ext cx="3687763" cy="409575"/>
          </a:xfrm>
          <a:prstGeom prst="rect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АКСТЪР</a:t>
            </a:r>
            <a:r>
              <a:rPr lang="bg-BG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КМЕТСТВА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5788" y="668338"/>
            <a:ext cx="1895475" cy="434975"/>
          </a:xfrm>
          <a:prstGeom prst="rect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400" b="1" dirty="0">
                <a:solidFill>
                  <a:schemeClr val="tx1"/>
                </a:solidFill>
              </a:rPr>
              <a:t>НОТИФИКАТОР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89638" y="1198563"/>
            <a:ext cx="1276350" cy="450850"/>
          </a:xfrm>
          <a:prstGeom prst="rect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bg-BG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ГИС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93750" y="153988"/>
            <a:ext cx="8039100" cy="446087"/>
          </a:xfrm>
          <a:prstGeom prst="rect">
            <a:avLst/>
          </a:prstGeom>
          <a:solidFill>
            <a:schemeClr val="bg2"/>
          </a:solidFill>
          <a:ln w="28575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Е-АДМИНИСТРАТИВНИ УСЛУГИ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3275" y="666750"/>
            <a:ext cx="2278063" cy="444500"/>
          </a:xfrm>
          <a:prstGeom prst="rect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</a:t>
            </a:r>
            <a:r>
              <a:rPr lang="bg-BG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ПОРТАЛ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565650" y="6235700"/>
            <a:ext cx="1506538" cy="458788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600" b="1" dirty="0">
                <a:solidFill>
                  <a:schemeClr val="tx1"/>
                </a:solidFill>
              </a:rPr>
              <a:t>ИМОТИ</a:t>
            </a:r>
          </a:p>
        </p:txBody>
      </p:sp>
      <p:sp>
        <p:nvSpPr>
          <p:cNvPr id="24" name="Rounded Rectangle 23"/>
          <p:cNvSpPr/>
          <p:nvPr/>
        </p:nvSpPr>
        <p:spPr>
          <a:xfrm rot="16200000">
            <a:off x="-580232" y="5403057"/>
            <a:ext cx="2151063" cy="431800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BACK </a:t>
            </a:r>
            <a:r>
              <a:rPr lang="bg-BG" sz="1200" b="1" dirty="0">
                <a:solidFill>
                  <a:schemeClr val="tx1"/>
                </a:solidFill>
              </a:rPr>
              <a:t>ОФИС</a:t>
            </a:r>
          </a:p>
        </p:txBody>
      </p:sp>
      <p:sp>
        <p:nvSpPr>
          <p:cNvPr id="25" name="Rounded Rectangle 24"/>
          <p:cNvSpPr/>
          <p:nvPr/>
        </p:nvSpPr>
        <p:spPr>
          <a:xfrm rot="16200000">
            <a:off x="189706" y="3439319"/>
            <a:ext cx="611188" cy="431800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200" b="1" dirty="0">
                <a:solidFill>
                  <a:schemeClr val="tx1"/>
                </a:solidFill>
              </a:rPr>
              <a:t>ГИС</a:t>
            </a:r>
          </a:p>
        </p:txBody>
      </p:sp>
      <p:sp>
        <p:nvSpPr>
          <p:cNvPr id="26" name="Rounded Rectangle 25"/>
          <p:cNvSpPr/>
          <p:nvPr/>
        </p:nvSpPr>
        <p:spPr>
          <a:xfrm rot="16200000">
            <a:off x="139700" y="2700338"/>
            <a:ext cx="711200" cy="431800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050" b="1" dirty="0">
                <a:solidFill>
                  <a:schemeClr val="tx1"/>
                </a:solidFill>
              </a:rPr>
              <a:t>ФРОНТ</a:t>
            </a:r>
          </a:p>
        </p:txBody>
      </p:sp>
      <p:sp>
        <p:nvSpPr>
          <p:cNvPr id="27" name="Rounded Rectangle 26"/>
          <p:cNvSpPr/>
          <p:nvPr/>
        </p:nvSpPr>
        <p:spPr>
          <a:xfrm rot="16200000">
            <a:off x="-257969" y="664369"/>
            <a:ext cx="1506538" cy="431800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WEB </a:t>
            </a:r>
            <a:r>
              <a:rPr lang="bg-BG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19688" y="2632075"/>
            <a:ext cx="2195512" cy="568325"/>
          </a:xfrm>
          <a:prstGeom prst="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g-BG" sz="1400" b="1" dirty="0">
                <a:solidFill>
                  <a:schemeClr val="tx1"/>
                </a:solidFill>
              </a:rPr>
              <a:t>АКСТЪР Е - ПОДПИС</a:t>
            </a:r>
          </a:p>
        </p:txBody>
      </p:sp>
      <p:sp>
        <p:nvSpPr>
          <p:cNvPr id="29" name="Rounded Rectangle 28"/>
          <p:cNvSpPr/>
          <p:nvPr/>
        </p:nvSpPr>
        <p:spPr>
          <a:xfrm rot="16200000">
            <a:off x="127794" y="1866107"/>
            <a:ext cx="731837" cy="431800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100" dirty="0">
                <a:solidFill>
                  <a:schemeClr val="tx1"/>
                </a:solidFill>
              </a:rPr>
              <a:t>админ</a:t>
            </a:r>
            <a:endParaRPr lang="bg-BG" sz="1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1850" y="1836738"/>
            <a:ext cx="3932238" cy="520700"/>
          </a:xfrm>
          <a:prstGeom prst="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400" b="1" dirty="0">
                <a:solidFill>
                  <a:schemeClr val="tx1"/>
                </a:solidFill>
              </a:rPr>
              <a:t>АКСТЪР КОНТРОЛ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70450" y="1836738"/>
            <a:ext cx="3960813" cy="536575"/>
          </a:xfrm>
          <a:prstGeom prst="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g-BG" sz="1400" b="1" dirty="0">
                <a:solidFill>
                  <a:schemeClr val="tx1"/>
                </a:solidFill>
              </a:rPr>
              <a:t>АКСТЪР БЕКЪП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90575" y="1192213"/>
            <a:ext cx="2439988" cy="434975"/>
          </a:xfrm>
          <a:prstGeom prst="rect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400" b="1" dirty="0">
                <a:solidFill>
                  <a:schemeClr val="tx1"/>
                </a:solidFill>
              </a:rPr>
              <a:t>ДЕЛОВОДНА СПРАВКА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397750" y="1214438"/>
            <a:ext cx="1433513" cy="434975"/>
          </a:xfrm>
          <a:prstGeom prst="rect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1400" b="1" dirty="0">
                <a:solidFill>
                  <a:schemeClr val="tx1"/>
                </a:solidFill>
              </a:rPr>
              <a:t>АКСТЪР</a:t>
            </a:r>
            <a:r>
              <a:rPr lang="en-US" sz="1400" b="1" dirty="0">
                <a:solidFill>
                  <a:schemeClr val="tx1"/>
                </a:solidFill>
              </a:rPr>
              <a:t> SMS</a:t>
            </a:r>
            <a:endParaRPr lang="bg-BG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08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  <p:bldP spid="19" grpId="0" build="allAtOnce" animBg="1"/>
      <p:bldP spid="20" grpId="0" build="allAtOnce" animBg="1"/>
      <p:bldP spid="21" grpId="0" build="allAtOnce" animBg="1"/>
      <p:bldP spid="22" grpId="0" build="allAtOnce" animBg="1"/>
      <p:bldP spid="23" grpId="0" animBg="1"/>
      <p:bldP spid="24" grpId="0" animBg="1"/>
      <p:bldP spid="25" grpId="0" build="allAtOnce" animBg="1"/>
      <p:bldP spid="26" grpId="0" build="allAtOnce" animBg="1"/>
      <p:bldP spid="27" grpId="0" build="allAtOnce" animBg="1"/>
      <p:bldP spid="28" grpId="0" build="allAtOnce" animBg="1"/>
      <p:bldP spid="29" grpId="0" build="allAtOnce" animBg="1"/>
      <p:bldP spid="30" grpId="0" build="allAtOnce" animBg="1"/>
      <p:bldP spid="31" grpId="0" build="allAtOnce" animBg="1"/>
      <p:bldP spid="32" grpId="0" build="allAtOnce" animBg="1"/>
      <p:bldP spid="3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2178" y="149102"/>
            <a:ext cx="8869896" cy="6547391"/>
            <a:chOff x="252178" y="149102"/>
            <a:chExt cx="8869896" cy="6547391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1259632" y="149102"/>
              <a:ext cx="7560840" cy="104765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g-BG" sz="4800" b="1" i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е</a:t>
              </a:r>
              <a:r>
                <a:rPr lang="bg-BG" sz="4000" b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-администрацията „чува“ гражданите</a:t>
              </a:r>
              <a:endParaRPr lang="bg-BG" sz="4000" b="1" dirty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3" name="Picture 16" descr="https://encrypted-tbn1.gstatic.com/images?q=tbn:ANd9GcR43ZOdPmIHoRc0fRjAQN74odQMYPlubC_E5nt88NmucY_5_XysI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78" y="1237779"/>
              <a:ext cx="1676400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 descr="http://www.byalizvor.eu/images/dupka_3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0" y="1575641"/>
              <a:ext cx="1882775" cy="12557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076" y="836712"/>
              <a:ext cx="1463138" cy="1738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2" descr="http://1.bp.blogspot.com/-m8T6lpGv-i8/UMtPkezffgI/AAAAAAAABCM/Wx8FUgj2lkI/s1600/computer-user-shoc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638" y="4307040"/>
              <a:ext cx="2086178" cy="15974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5"/>
            <p:cNvSpPr txBox="1">
              <a:spLocks noChangeArrowheads="1"/>
            </p:cNvSpPr>
            <p:nvPr/>
          </p:nvSpPr>
          <p:spPr bwMode="auto">
            <a:xfrm>
              <a:off x="6837474" y="6210182"/>
              <a:ext cx="2284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bg-BG" altLang="bg-BG" sz="2000" b="1" i="1" dirty="0">
                  <a:latin typeface="Palatino Linotype" panose="02040502050505030304" pitchFamily="18" charset="0"/>
                </a:rPr>
                <a:t>е</a:t>
              </a:r>
              <a:r>
                <a:rPr lang="bg-BG" altLang="bg-BG" b="1" dirty="0">
                  <a:latin typeface="Palatino Linotype" panose="02040502050505030304" pitchFamily="18" charset="0"/>
                </a:rPr>
                <a:t>-администрация </a:t>
              </a:r>
            </a:p>
          </p:txBody>
        </p:sp>
        <p:pic>
          <p:nvPicPr>
            <p:cNvPr id="9" name="Picture 14" descr="http://images.wikia.com/cityville/images/archive/f/f8/20110627083703!City_Hall_3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5436256"/>
              <a:ext cx="962025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5028186" y="5252106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endParaRPr lang="bg-BG" altLang="bg-BG" b="1" dirty="0">
                <a:latin typeface="Palatino Linotype" panose="02040502050505030304" pitchFamily="18" charset="0"/>
              </a:endParaRPr>
            </a:p>
          </p:txBody>
        </p:sp>
        <p:pic>
          <p:nvPicPr>
            <p:cNvPr id="11" name="Picture 14" descr="http://images.wikia.com/cityville/images/archive/f/f8/20110627083703!City_Hall_3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917" y="4293096"/>
              <a:ext cx="962025" cy="102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4868879" y="6327161"/>
              <a:ext cx="10999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bg-BG" altLang="bg-BG" dirty="0" smtClean="0">
                  <a:latin typeface="Palatino Linotype" panose="02040502050505030304" pitchFamily="18" charset="0"/>
                </a:rPr>
                <a:t>Община</a:t>
              </a:r>
              <a:endParaRPr lang="bg-BG" altLang="bg-BG" dirty="0">
                <a:latin typeface="Palatino Linotype" panose="02040502050505030304" pitchFamily="18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6200000" flipH="1">
              <a:off x="2283278" y="1755587"/>
              <a:ext cx="370063" cy="1058471"/>
            </a:xfrm>
            <a:prstGeom prst="downArrow">
              <a:avLst>
                <a:gd name="adj1" fmla="val 37650"/>
                <a:gd name="adj2" fmla="val 151173"/>
              </a:avLst>
            </a:prstGeom>
            <a:ln>
              <a:solidFill>
                <a:srgbClr val="007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 flipH="1">
              <a:off x="1607793" y="4378887"/>
              <a:ext cx="370063" cy="778493"/>
            </a:xfrm>
            <a:prstGeom prst="downArrow">
              <a:avLst>
                <a:gd name="adj1" fmla="val 37650"/>
                <a:gd name="adj2" fmla="val 100185"/>
              </a:avLst>
            </a:prstGeom>
            <a:ln>
              <a:solidFill>
                <a:srgbClr val="007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 rot="15291214" flipH="1">
              <a:off x="6026012" y="1455482"/>
              <a:ext cx="370063" cy="1058471"/>
            </a:xfrm>
            <a:prstGeom prst="downArrow">
              <a:avLst>
                <a:gd name="adj1" fmla="val 37650"/>
                <a:gd name="adj2" fmla="val 151173"/>
              </a:avLst>
            </a:prstGeom>
            <a:ln>
              <a:solidFill>
                <a:srgbClr val="007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72331" y="3481537"/>
              <a:ext cx="3628726" cy="778493"/>
              <a:chOff x="251520" y="3717032"/>
              <a:chExt cx="2592288" cy="1008112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251520" y="3717032"/>
                <a:ext cx="2592288" cy="100811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1402" y="3759422"/>
                <a:ext cx="2361306" cy="91667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Електронна платформа</a:t>
                </a:r>
              </a:p>
              <a:p>
                <a:pPr algn="ctr"/>
                <a:r>
                  <a:rPr lang="bg-BG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„Умно гражданство“</a:t>
                </a:r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80613" y="5314803"/>
              <a:ext cx="3920444" cy="778493"/>
              <a:chOff x="351402" y="3717032"/>
              <a:chExt cx="2800685" cy="1008112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13264" y="3717032"/>
                <a:ext cx="2607723" cy="100811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1402" y="3759422"/>
                <a:ext cx="2800685" cy="91667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Информационна система</a:t>
                </a:r>
              </a:p>
              <a:p>
                <a:pPr algn="ctr"/>
                <a:r>
                  <a:rPr lang="bg-BG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на общината</a:t>
                </a:r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24" name="Down Arrow 23"/>
            <p:cNvSpPr/>
            <p:nvPr/>
          </p:nvSpPr>
          <p:spPr>
            <a:xfrm rot="3975006" flipH="1">
              <a:off x="5466816" y="1910408"/>
              <a:ext cx="370063" cy="2552239"/>
            </a:xfrm>
            <a:prstGeom prst="downArrow">
              <a:avLst>
                <a:gd name="adj1" fmla="val 37650"/>
                <a:gd name="adj2" fmla="val 151173"/>
              </a:avLst>
            </a:prstGeom>
            <a:ln>
              <a:solidFill>
                <a:srgbClr val="007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 rot="10800000" flipH="1">
              <a:off x="7364613" y="2831353"/>
              <a:ext cx="370063" cy="1162296"/>
            </a:xfrm>
            <a:prstGeom prst="downArrow">
              <a:avLst>
                <a:gd name="adj1" fmla="val 37650"/>
                <a:gd name="adj2" fmla="val 151173"/>
              </a:avLst>
            </a:prstGeom>
            <a:ln>
              <a:solidFill>
                <a:srgbClr val="007C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5353187" y="5198711"/>
            <a:ext cx="1099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bg-BG" altLang="bg-BG" dirty="0" smtClean="0">
                <a:latin typeface="Palatino Linotype" panose="02040502050505030304" pitchFamily="18" charset="0"/>
              </a:rPr>
              <a:t>Община</a:t>
            </a:r>
            <a:endParaRPr lang="bg-BG" altLang="bg-BG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86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5536" y="149102"/>
            <a:ext cx="8424936" cy="6376242"/>
            <a:chOff x="395536" y="149102"/>
            <a:chExt cx="8424936" cy="6376242"/>
          </a:xfrm>
        </p:grpSpPr>
        <p:sp>
          <p:nvSpPr>
            <p:cNvPr id="5" name="TextBox 4"/>
            <p:cNvSpPr txBox="1"/>
            <p:nvPr/>
          </p:nvSpPr>
          <p:spPr>
            <a:xfrm>
              <a:off x="683568" y="1784429"/>
              <a:ext cx="76328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6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Необходимо условие: Държавата да поиска!!</a:t>
              </a:r>
              <a:endParaRPr lang="en-US" sz="2600" b="1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95536" y="1784428"/>
              <a:ext cx="8424935" cy="4740916"/>
              <a:chOff x="496935" y="3163527"/>
              <a:chExt cx="4551921" cy="2830642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96935" y="3163527"/>
                <a:ext cx="4513016" cy="2830642"/>
              </a:xfrm>
              <a:prstGeom prst="roundRect">
                <a:avLst>
                  <a:gd name="adj" fmla="val 13605"/>
                </a:avLst>
              </a:prstGeom>
              <a:solidFill>
                <a:schemeClr val="bg1"/>
              </a:solidFill>
              <a:ln w="28575">
                <a:solidFill>
                  <a:srgbClr val="007CBE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73077" y="3242581"/>
                <a:ext cx="4475779" cy="270131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ru-RU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Всеки сигнал от платформата се подава към информационната система на </a:t>
                </a:r>
                <a:r>
                  <a:rPr lang="ru-RU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общината</a:t>
                </a:r>
                <a:endParaRPr lang="ru-RU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ru-RU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Там се обработва по стандартния за сигнала начин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ru-RU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Реакцията на администрацията се отразява в платформата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ru-RU" sz="3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</a:rPr>
                  <a:t>Гражданинът разбира, че неговата администрация го чува и е доволен</a:t>
                </a:r>
                <a:endParaRPr lang="ru-RU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7" name="Title 1"/>
            <p:cNvSpPr txBox="1">
              <a:spLocks/>
            </p:cNvSpPr>
            <p:nvPr/>
          </p:nvSpPr>
          <p:spPr>
            <a:xfrm>
              <a:off x="1259632" y="149102"/>
              <a:ext cx="7560840" cy="104765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g-BG" sz="4800" b="1" i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е</a:t>
              </a:r>
              <a:r>
                <a:rPr lang="bg-BG" sz="4000" b="1" dirty="0" smtClean="0">
                  <a:solidFill>
                    <a:srgbClr val="4F4F4F"/>
                  </a:solidFill>
                  <a:latin typeface="Palatino Linotype" panose="02040502050505030304" pitchFamily="18" charset="0"/>
                </a:rPr>
                <a:t>-администрацията „чува“ гражданите</a:t>
              </a:r>
              <a:endParaRPr lang="bg-BG" sz="4000" b="1" dirty="0">
                <a:solidFill>
                  <a:srgbClr val="4F4F4F"/>
                </a:solidFill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9002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3528" y="32875"/>
            <a:ext cx="8856984" cy="4980301"/>
            <a:chOff x="323528" y="32875"/>
            <a:chExt cx="8856984" cy="4980301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1293812" y="32875"/>
              <a:ext cx="7886700" cy="104765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g-BG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</a:rPr>
                <a:t>Основна цел на платформата</a:t>
              </a:r>
              <a:endParaRPr lang="bg-BG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23528" y="2276872"/>
              <a:ext cx="8352928" cy="2736304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544" y="2564904"/>
              <a:ext cx="806489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38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Да се скъси дистанцията </a:t>
              </a:r>
            </a:p>
            <a:p>
              <a:pPr algn="ctr"/>
              <a:r>
                <a:rPr lang="bg-BG" sz="38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между </a:t>
              </a:r>
            </a:p>
            <a:p>
              <a:pPr algn="ctr"/>
              <a:r>
                <a:rPr lang="bg-BG" sz="38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администрацията и гражданите</a:t>
              </a:r>
              <a:endParaRPr lang="en-US" sz="3800" b="1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1242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1004</Words>
  <Application>Microsoft Office PowerPoint</Application>
  <PresentationFormat>On-screen Show (4:3)</PresentationFormat>
  <Paragraphs>170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Palatino Linotype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2012-03-03T08:50:02Z</dcterms:created>
  <dcterms:modified xsi:type="dcterms:W3CDTF">2020-03-07T00:32:44Z</dcterms:modified>
</cp:coreProperties>
</file>